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3" r:id="rId3"/>
    <p:sldId id="281" r:id="rId4"/>
    <p:sldId id="274" r:id="rId5"/>
    <p:sldId id="275" r:id="rId6"/>
    <p:sldId id="276" r:id="rId7"/>
    <p:sldId id="258" r:id="rId8"/>
    <p:sldId id="265" r:id="rId9"/>
    <p:sldId id="259" r:id="rId10"/>
    <p:sldId id="266" r:id="rId11"/>
    <p:sldId id="280" r:id="rId12"/>
    <p:sldId id="263" r:id="rId13"/>
    <p:sldId id="267" r:id="rId14"/>
    <p:sldId id="268" r:id="rId15"/>
    <p:sldId id="269" r:id="rId16"/>
    <p:sldId id="270" r:id="rId17"/>
    <p:sldId id="271" r:id="rId18"/>
    <p:sldId id="278" r:id="rId19"/>
    <p:sldId id="279" r:id="rId20"/>
    <p:sldId id="272"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man" initials="L" lastIdx="1" clrIdx="0">
    <p:extLst>
      <p:ext uri="{19B8F6BF-5375-455C-9EA6-DF929625EA0E}">
        <p15:presenceInfo xmlns:p15="http://schemas.microsoft.com/office/powerpoint/2012/main" userId="L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74"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A22A6-D155-4945-81F4-D34572810CA8}"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66356-CD9A-4F42-9B26-E0E50369938C}" type="slidenum">
              <a:rPr lang="en-US" smtClean="0"/>
              <a:t>‹#›</a:t>
            </a:fld>
            <a:endParaRPr lang="en-US"/>
          </a:p>
        </p:txBody>
      </p:sp>
    </p:spTree>
    <p:extLst>
      <p:ext uri="{BB962C8B-B14F-4D97-AF65-F5344CB8AC3E}">
        <p14:creationId xmlns:p14="http://schemas.microsoft.com/office/powerpoint/2010/main" val="83493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Ürək </a:t>
            </a:r>
            <a:r>
              <a:rPr lang="en-US" dirty="0" err="1"/>
              <a:t>çatışmazlığı</a:t>
            </a:r>
            <a:r>
              <a:rPr lang="en-US" dirty="0"/>
              <a:t> (ÜÇ)  </a:t>
            </a:r>
            <a:r>
              <a:rPr lang="en-US" dirty="0" err="1"/>
              <a:t>struktur</a:t>
            </a:r>
            <a:r>
              <a:rPr lang="en-US" dirty="0"/>
              <a:t> </a:t>
            </a:r>
            <a:r>
              <a:rPr lang="en-US" dirty="0" err="1"/>
              <a:t>və</a:t>
            </a:r>
            <a:r>
              <a:rPr lang="en-US" dirty="0"/>
              <a:t>/</a:t>
            </a:r>
            <a:r>
              <a:rPr lang="en-US" dirty="0" err="1"/>
              <a:t>və</a:t>
            </a:r>
            <a:r>
              <a:rPr lang="en-US" dirty="0"/>
              <a:t> </a:t>
            </a:r>
            <a:r>
              <a:rPr lang="en-US" dirty="0" err="1"/>
              <a:t>ya</a:t>
            </a:r>
            <a:r>
              <a:rPr lang="en-US" dirty="0"/>
              <a:t> </a:t>
            </a:r>
            <a:r>
              <a:rPr lang="en-US" dirty="0" err="1"/>
              <a:t>funksional</a:t>
            </a:r>
            <a:r>
              <a:rPr lang="en-US" dirty="0"/>
              <a:t> </a:t>
            </a:r>
            <a:r>
              <a:rPr lang="en-US" dirty="0" err="1"/>
              <a:t>ürək</a:t>
            </a:r>
            <a:r>
              <a:rPr lang="en-US" dirty="0"/>
              <a:t> </a:t>
            </a:r>
            <a:r>
              <a:rPr lang="en-US" dirty="0" err="1"/>
              <a:t>patologiyası</a:t>
            </a:r>
            <a:r>
              <a:rPr lang="en-US" dirty="0"/>
              <a:t> </a:t>
            </a:r>
            <a:r>
              <a:rPr lang="en-US" dirty="0" err="1"/>
              <a:t>nəticəsində</a:t>
            </a:r>
            <a:r>
              <a:rPr lang="en-US" dirty="0"/>
              <a:t> </a:t>
            </a:r>
            <a:r>
              <a:rPr lang="en-US" dirty="0" err="1"/>
              <a:t>yaranan,tipik</a:t>
            </a:r>
            <a:r>
              <a:rPr lang="en-US" dirty="0"/>
              <a:t> </a:t>
            </a:r>
            <a:r>
              <a:rPr lang="en-US" dirty="0" err="1"/>
              <a:t>simptomları</a:t>
            </a:r>
            <a:r>
              <a:rPr lang="en-US" dirty="0"/>
              <a:t> (</a:t>
            </a:r>
            <a:r>
              <a:rPr lang="en-US" dirty="0" err="1"/>
              <a:t>aməs</a:t>
            </a:r>
            <a:r>
              <a:rPr lang="en-US" dirty="0"/>
              <a:t>: </a:t>
            </a:r>
            <a:r>
              <a:rPr lang="en-US" dirty="0" err="1"/>
              <a:t>təngnəfəslik,boğulma,periferik</a:t>
            </a:r>
            <a:r>
              <a:rPr lang="en-US" dirty="0"/>
              <a:t> </a:t>
            </a:r>
            <a:r>
              <a:rPr lang="en-US" dirty="0" err="1"/>
              <a:t>ödemlər</a:t>
            </a:r>
            <a:r>
              <a:rPr lang="en-US" dirty="0"/>
              <a:t> </a:t>
            </a:r>
            <a:r>
              <a:rPr lang="en-US" dirty="0" err="1"/>
              <a:t>və</a:t>
            </a:r>
            <a:r>
              <a:rPr lang="en-US" dirty="0"/>
              <a:t> s.) </a:t>
            </a:r>
            <a:r>
              <a:rPr lang="en-US" dirty="0" err="1"/>
              <a:t>xarekterizə</a:t>
            </a:r>
            <a:r>
              <a:rPr lang="en-US" dirty="0"/>
              <a:t> </a:t>
            </a:r>
            <a:r>
              <a:rPr lang="en-US" dirty="0" err="1"/>
              <a:t>olunan</a:t>
            </a:r>
            <a:r>
              <a:rPr lang="en-US" dirty="0"/>
              <a:t> </a:t>
            </a:r>
            <a:r>
              <a:rPr lang="en-US" dirty="0" err="1"/>
              <a:t>sindromdur</a:t>
            </a:r>
            <a:r>
              <a:rPr lang="en-US" dirty="0"/>
              <a:t>.</a:t>
            </a:r>
            <a:br>
              <a:rPr lang="en-US" dirty="0"/>
            </a:br>
            <a:r>
              <a:rPr lang="en-US" dirty="0"/>
              <a:t>ÜÇ </a:t>
            </a:r>
            <a:r>
              <a:rPr lang="en-US" dirty="0" err="1"/>
              <a:t>geniş</a:t>
            </a:r>
            <a:r>
              <a:rPr lang="en-US" dirty="0"/>
              <a:t> </a:t>
            </a:r>
            <a:r>
              <a:rPr lang="en-US" dirty="0" err="1"/>
              <a:t>pasient</a:t>
            </a:r>
            <a:r>
              <a:rPr lang="en-US" dirty="0"/>
              <a:t> </a:t>
            </a:r>
            <a:r>
              <a:rPr lang="en-US" dirty="0" err="1"/>
              <a:t>qrupunu</a:t>
            </a:r>
            <a:r>
              <a:rPr lang="en-US" dirty="0"/>
              <a:t>   </a:t>
            </a:r>
            <a:r>
              <a:rPr lang="en-US" dirty="0" err="1"/>
              <a:t>əhatə</a:t>
            </a:r>
            <a:r>
              <a:rPr lang="en-US" dirty="0"/>
              <a:t> </a:t>
            </a:r>
            <a:r>
              <a:rPr lang="en-US" dirty="0" err="1"/>
              <a:t>edir,LVEF</a:t>
            </a:r>
            <a:r>
              <a:rPr lang="en-US" dirty="0"/>
              <a:t> </a:t>
            </a:r>
            <a:r>
              <a:rPr lang="en-US" dirty="0" err="1"/>
              <a:t>qorunmuş</a:t>
            </a:r>
            <a:r>
              <a:rPr lang="en-US" dirty="0"/>
              <a:t> </a:t>
            </a:r>
            <a:r>
              <a:rPr lang="en-US" dirty="0" err="1"/>
              <a:t>xəstələrdən</a:t>
            </a:r>
            <a:r>
              <a:rPr lang="en-US" dirty="0"/>
              <a:t>[ AF ≥50% (</a:t>
            </a:r>
            <a:r>
              <a:rPr lang="en-US" dirty="0" err="1"/>
              <a:t>HFpEF</a:t>
            </a:r>
            <a:r>
              <a:rPr lang="en-US" dirty="0"/>
              <a:t>)]LVEF  </a:t>
            </a:r>
            <a:r>
              <a:rPr lang="en-US" dirty="0" err="1"/>
              <a:t>azalmış</a:t>
            </a:r>
            <a:r>
              <a:rPr lang="en-US" dirty="0"/>
              <a:t> </a:t>
            </a:r>
            <a:r>
              <a:rPr lang="en-US" dirty="0" err="1"/>
              <a:t>xəstələrə</a:t>
            </a:r>
            <a:r>
              <a:rPr lang="en-US" dirty="0"/>
              <a:t> </a:t>
            </a:r>
            <a:r>
              <a:rPr lang="en-US" dirty="0" err="1"/>
              <a:t>qədər</a:t>
            </a:r>
            <a:r>
              <a:rPr lang="en-US" dirty="0"/>
              <a:t>.[LVEF &lt;40%  (</a:t>
            </a:r>
            <a:r>
              <a:rPr lang="en-US" dirty="0" err="1"/>
              <a:t>HFrEF</a:t>
            </a:r>
            <a:r>
              <a:rPr lang="en-US" dirty="0"/>
              <a:t>)]. LVEF 40-49% </a:t>
            </a:r>
            <a:r>
              <a:rPr lang="en-US" dirty="0" err="1"/>
              <a:t>aralığında</a:t>
            </a:r>
            <a:r>
              <a:rPr lang="en-US" dirty="0"/>
              <a:t> </a:t>
            </a:r>
            <a:r>
              <a:rPr lang="en-US" dirty="0" err="1"/>
              <a:t>olan</a:t>
            </a:r>
            <a:r>
              <a:rPr lang="en-US" dirty="0"/>
              <a:t> </a:t>
            </a:r>
            <a:r>
              <a:rPr lang="en-US" dirty="0" err="1"/>
              <a:t>xəstələr</a:t>
            </a:r>
            <a:r>
              <a:rPr lang="en-US" dirty="0"/>
              <a:t> ,,gray area ,, </a:t>
            </a:r>
            <a:r>
              <a:rPr lang="en-US" dirty="0" err="1"/>
              <a:t>təmsil</a:t>
            </a:r>
            <a:r>
              <a:rPr lang="en-US" dirty="0"/>
              <a:t> </a:t>
            </a:r>
            <a:r>
              <a:rPr lang="en-US" dirty="0" err="1"/>
              <a:t>edir</a:t>
            </a:r>
            <a:r>
              <a:rPr lang="en-US" dirty="0"/>
              <a:t> (</a:t>
            </a:r>
            <a:r>
              <a:rPr lang="en-US" dirty="0" err="1"/>
              <a:t>HFmrEF</a:t>
            </a:r>
            <a:r>
              <a:rPr lang="en-US" dirty="0"/>
              <a:t>) </a:t>
            </a:r>
            <a:br>
              <a:rPr lang="en-US" dirty="0"/>
            </a:br>
            <a:r>
              <a:rPr lang="en-US" dirty="0"/>
              <a:t>ÜÇ-</a:t>
            </a:r>
            <a:r>
              <a:rPr lang="en-US" dirty="0" err="1"/>
              <a:t>nın</a:t>
            </a:r>
            <a:r>
              <a:rPr lang="en-US" dirty="0"/>
              <a:t> Sol </a:t>
            </a:r>
            <a:r>
              <a:rPr lang="en-US" dirty="0" err="1"/>
              <a:t>mədəciyin</a:t>
            </a:r>
            <a:r>
              <a:rPr lang="en-US" dirty="0"/>
              <a:t> </a:t>
            </a:r>
            <a:r>
              <a:rPr lang="en-US" dirty="0" err="1"/>
              <a:t>atim</a:t>
            </a:r>
            <a:r>
              <a:rPr lang="en-US" dirty="0"/>
              <a:t> </a:t>
            </a:r>
            <a:r>
              <a:rPr lang="en-US" dirty="0" err="1"/>
              <a:t>fraksiyasının</a:t>
            </a:r>
            <a:r>
              <a:rPr lang="en-US" dirty="0"/>
              <a:t> </a:t>
            </a:r>
            <a:r>
              <a:rPr lang="en-US" dirty="0" err="1"/>
              <a:t>ölçülməsinə</a:t>
            </a:r>
            <a:r>
              <a:rPr lang="en-US" dirty="0"/>
              <a:t> </a:t>
            </a:r>
            <a:r>
              <a:rPr lang="en-US" dirty="0" err="1"/>
              <a:t>əsaslanan</a:t>
            </a:r>
            <a:r>
              <a:rPr lang="en-US" dirty="0"/>
              <a:t> </a:t>
            </a:r>
            <a:r>
              <a:rPr lang="en-US" dirty="0" err="1"/>
              <a:t>klasifikasiyası</a:t>
            </a:r>
            <a:r>
              <a:rPr lang="en-US" dirty="0"/>
              <a:t> </a:t>
            </a:r>
            <a:r>
              <a:rPr lang="en-US" dirty="0" err="1"/>
              <a:t>aşağıdakı</a:t>
            </a:r>
            <a:r>
              <a:rPr lang="en-US" dirty="0"/>
              <a:t> </a:t>
            </a:r>
            <a:r>
              <a:rPr lang="en-US" dirty="0" err="1"/>
              <a:t>kimidir</a:t>
            </a:r>
            <a:r>
              <a:rPr lang="en-US" dirty="0"/>
              <a:t>: </a:t>
            </a:r>
            <a:r>
              <a:rPr lang="en-US" dirty="0" err="1"/>
              <a:t>aşağı</a:t>
            </a:r>
            <a:r>
              <a:rPr lang="en-US" dirty="0"/>
              <a:t> </a:t>
            </a:r>
            <a:r>
              <a:rPr lang="en-US" dirty="0" err="1"/>
              <a:t>atım</a:t>
            </a:r>
            <a:r>
              <a:rPr lang="en-US" dirty="0"/>
              <a:t> </a:t>
            </a:r>
            <a:r>
              <a:rPr lang="en-US" dirty="0" err="1"/>
              <a:t>fraksiyalı</a:t>
            </a:r>
            <a:r>
              <a:rPr lang="en-US" dirty="0"/>
              <a:t> ÜÇ(</a:t>
            </a:r>
            <a:r>
              <a:rPr lang="en-US" dirty="0" err="1"/>
              <a:t>HFrEF</a:t>
            </a:r>
            <a:r>
              <a:rPr lang="en-US" dirty="0"/>
              <a:t> ), LVEF ≤%40;mülayim </a:t>
            </a:r>
            <a:r>
              <a:rPr lang="en-US" dirty="0" err="1"/>
              <a:t>azalmış</a:t>
            </a:r>
            <a:r>
              <a:rPr lang="en-US" dirty="0"/>
              <a:t> </a:t>
            </a:r>
            <a:r>
              <a:rPr lang="en-US" dirty="0" err="1"/>
              <a:t>atım</a:t>
            </a:r>
            <a:r>
              <a:rPr lang="en-US" dirty="0"/>
              <a:t> </a:t>
            </a:r>
            <a:r>
              <a:rPr lang="en-US" dirty="0" err="1"/>
              <a:t>fraksiyalı</a:t>
            </a:r>
            <a:r>
              <a:rPr lang="en-US" dirty="0"/>
              <a:t>  (</a:t>
            </a:r>
            <a:r>
              <a:rPr lang="en-US" dirty="0" err="1"/>
              <a:t>HFmrEF</a:t>
            </a:r>
            <a:r>
              <a:rPr lang="en-US" dirty="0"/>
              <a:t>) LVEF %41-49; (</a:t>
            </a:r>
            <a:r>
              <a:rPr lang="en-US" dirty="0" err="1"/>
              <a:t>qorunmuş</a:t>
            </a:r>
            <a:r>
              <a:rPr lang="en-US" dirty="0"/>
              <a:t> </a:t>
            </a:r>
            <a:r>
              <a:rPr lang="en-US" dirty="0" err="1"/>
              <a:t>atım</a:t>
            </a:r>
            <a:r>
              <a:rPr lang="en-US" dirty="0"/>
              <a:t> </a:t>
            </a:r>
            <a:r>
              <a:rPr lang="en-US" dirty="0" err="1"/>
              <a:t>fraksiyalı</a:t>
            </a:r>
            <a:r>
              <a:rPr lang="en-US" dirty="0"/>
              <a:t> (</a:t>
            </a:r>
            <a:r>
              <a:rPr lang="en-US" dirty="0" err="1"/>
              <a:t>HFpEF</a:t>
            </a:r>
            <a:r>
              <a:rPr lang="en-US" dirty="0"/>
              <a:t>) LVEF ≥%50. </a:t>
            </a:r>
            <a:br>
              <a:rPr lang="en-US" dirty="0"/>
            </a:br>
            <a:r>
              <a:rPr lang="en-US" dirty="0"/>
              <a:t>  </a:t>
            </a:r>
            <a:r>
              <a:rPr lang="en-US" dirty="0" err="1"/>
              <a:t>Simptomların</a:t>
            </a:r>
            <a:r>
              <a:rPr lang="en-US" dirty="0"/>
              <a:t> </a:t>
            </a:r>
            <a:r>
              <a:rPr lang="en-US" dirty="0" err="1"/>
              <a:t>yaranma</a:t>
            </a:r>
            <a:r>
              <a:rPr lang="en-US" dirty="0"/>
              <a:t> </a:t>
            </a:r>
            <a:r>
              <a:rPr lang="en-US" dirty="0" err="1"/>
              <a:t>tezliyindən</a:t>
            </a:r>
            <a:r>
              <a:rPr lang="en-US" dirty="0"/>
              <a:t> </a:t>
            </a:r>
            <a:r>
              <a:rPr lang="en-US" dirty="0" err="1"/>
              <a:t>asılı</a:t>
            </a:r>
            <a:r>
              <a:rPr lang="en-US" dirty="0"/>
              <a:t> </a:t>
            </a:r>
            <a:r>
              <a:rPr lang="en-US" dirty="0" err="1"/>
              <a:t>olaraq</a:t>
            </a:r>
            <a:r>
              <a:rPr lang="en-US" dirty="0"/>
              <a:t> </a:t>
            </a:r>
            <a:r>
              <a:rPr lang="en-US" dirty="0" err="1"/>
              <a:t>kəskin</a:t>
            </a:r>
            <a:r>
              <a:rPr lang="en-US" dirty="0"/>
              <a:t> </a:t>
            </a:r>
            <a:r>
              <a:rPr lang="en-US" dirty="0" err="1"/>
              <a:t>və</a:t>
            </a:r>
            <a:r>
              <a:rPr lang="en-US" dirty="0"/>
              <a:t> </a:t>
            </a:r>
            <a:r>
              <a:rPr lang="en-US" dirty="0" err="1"/>
              <a:t>xroniki</a:t>
            </a:r>
            <a:r>
              <a:rPr lang="en-US" dirty="0"/>
              <a:t> </a:t>
            </a:r>
            <a:r>
              <a:rPr lang="en-US" dirty="0" err="1"/>
              <a:t>ürək</a:t>
            </a:r>
            <a:r>
              <a:rPr lang="en-US" dirty="0"/>
              <a:t> </a:t>
            </a:r>
            <a:r>
              <a:rPr lang="en-US" dirty="0" err="1"/>
              <a:t>çatışmazlığı</a:t>
            </a:r>
            <a:r>
              <a:rPr lang="en-US" dirty="0"/>
              <a:t> </a:t>
            </a:r>
            <a:r>
              <a:rPr lang="en-US" dirty="0" err="1"/>
              <a:t>ayırd</a:t>
            </a:r>
            <a:r>
              <a:rPr lang="en-US" dirty="0"/>
              <a:t> </a:t>
            </a:r>
            <a:r>
              <a:rPr lang="en-US" dirty="0" err="1"/>
              <a:t>edilir.Kəskin</a:t>
            </a:r>
            <a:r>
              <a:rPr lang="en-US" dirty="0"/>
              <a:t> </a:t>
            </a:r>
            <a:r>
              <a:rPr lang="en-US" dirty="0" err="1"/>
              <a:t>ürək</a:t>
            </a:r>
            <a:r>
              <a:rPr lang="en-US" dirty="0"/>
              <a:t> </a:t>
            </a:r>
            <a:r>
              <a:rPr lang="en-US" dirty="0" err="1"/>
              <a:t>çatışmazlığında</a:t>
            </a:r>
            <a:r>
              <a:rPr lang="en-US" dirty="0"/>
              <a:t> </a:t>
            </a:r>
            <a:r>
              <a:rPr lang="en-US" dirty="0" err="1"/>
              <a:t>klinik</a:t>
            </a:r>
            <a:r>
              <a:rPr lang="en-US" dirty="0"/>
              <a:t> </a:t>
            </a:r>
            <a:r>
              <a:rPr lang="en-US" dirty="0" err="1"/>
              <a:t>simptomlar</a:t>
            </a:r>
            <a:r>
              <a:rPr lang="en-US" dirty="0"/>
              <a:t> </a:t>
            </a:r>
            <a:r>
              <a:rPr lang="en-US" dirty="0" err="1"/>
              <a:t>xəstəlik</a:t>
            </a:r>
            <a:r>
              <a:rPr lang="en-US" dirty="0"/>
              <a:t> </a:t>
            </a:r>
            <a:r>
              <a:rPr lang="en-US" dirty="0" err="1"/>
              <a:t>başlanğıcından</a:t>
            </a:r>
            <a:r>
              <a:rPr lang="en-US" dirty="0"/>
              <a:t> </a:t>
            </a:r>
            <a:r>
              <a:rPr lang="en-US" dirty="0" err="1"/>
              <a:t>bir</a:t>
            </a:r>
            <a:r>
              <a:rPr lang="en-US" dirty="0"/>
              <a:t> </a:t>
            </a:r>
            <a:r>
              <a:rPr lang="en-US" dirty="0" err="1"/>
              <a:t>neçə</a:t>
            </a:r>
            <a:r>
              <a:rPr lang="en-US" dirty="0"/>
              <a:t> </a:t>
            </a:r>
            <a:r>
              <a:rPr lang="en-US" dirty="0" err="1"/>
              <a:t>dəqiqə</a:t>
            </a:r>
            <a:r>
              <a:rPr lang="en-US" dirty="0"/>
              <a:t> </a:t>
            </a:r>
            <a:r>
              <a:rPr lang="en-US" dirty="0" err="1"/>
              <a:t>ya</a:t>
            </a:r>
            <a:r>
              <a:rPr lang="en-US" dirty="0"/>
              <a:t> </a:t>
            </a:r>
            <a:r>
              <a:rPr lang="en-US" dirty="0" err="1"/>
              <a:t>saat</a:t>
            </a:r>
            <a:r>
              <a:rPr lang="en-US" dirty="0"/>
              <a:t> </a:t>
            </a:r>
            <a:r>
              <a:rPr lang="en-US" dirty="0" err="1"/>
              <a:t>ərzində</a:t>
            </a:r>
            <a:r>
              <a:rPr lang="en-US" dirty="0"/>
              <a:t> ,</a:t>
            </a:r>
            <a:r>
              <a:rPr lang="en-US" dirty="0" err="1"/>
              <a:t>xroniki</a:t>
            </a:r>
            <a:r>
              <a:rPr lang="en-US" dirty="0"/>
              <a:t> </a:t>
            </a:r>
            <a:r>
              <a:rPr lang="en-US" dirty="0" err="1"/>
              <a:t>ürək</a:t>
            </a:r>
            <a:r>
              <a:rPr lang="en-US" dirty="0"/>
              <a:t> </a:t>
            </a:r>
            <a:r>
              <a:rPr lang="en-US" dirty="0" err="1"/>
              <a:t>çatışmazlığı</a:t>
            </a:r>
            <a:r>
              <a:rPr lang="en-US" dirty="0"/>
              <a:t> </a:t>
            </a:r>
            <a:r>
              <a:rPr lang="en-US" dirty="0" err="1"/>
              <a:t>simptomatikası</a:t>
            </a:r>
            <a:r>
              <a:rPr lang="en-US" dirty="0"/>
              <a:t> </a:t>
            </a:r>
            <a:r>
              <a:rPr lang="en-US" dirty="0" err="1"/>
              <a:t>isə</a:t>
            </a:r>
            <a:r>
              <a:rPr lang="en-US" dirty="0"/>
              <a:t> </a:t>
            </a:r>
            <a:r>
              <a:rPr lang="en-US" dirty="0" err="1"/>
              <a:t>bir</a:t>
            </a:r>
            <a:r>
              <a:rPr lang="en-US" dirty="0"/>
              <a:t> </a:t>
            </a:r>
            <a:r>
              <a:rPr lang="en-US" dirty="0" err="1"/>
              <a:t>neçə</a:t>
            </a:r>
            <a:r>
              <a:rPr lang="en-US" dirty="0"/>
              <a:t> </a:t>
            </a:r>
            <a:r>
              <a:rPr lang="en-US" dirty="0" err="1"/>
              <a:t>həftədən</a:t>
            </a:r>
            <a:r>
              <a:rPr lang="en-US" dirty="0"/>
              <a:t> </a:t>
            </a:r>
            <a:r>
              <a:rPr lang="en-US" dirty="0" err="1"/>
              <a:t>bir</a:t>
            </a:r>
            <a:r>
              <a:rPr lang="en-US" dirty="0"/>
              <a:t> </a:t>
            </a:r>
            <a:r>
              <a:rPr lang="en-US" dirty="0" err="1"/>
              <a:t>neçə</a:t>
            </a:r>
            <a:r>
              <a:rPr lang="en-US" dirty="0"/>
              <a:t> </a:t>
            </a:r>
            <a:r>
              <a:rPr lang="en-US" dirty="0" err="1"/>
              <a:t>ilə</a:t>
            </a:r>
            <a:r>
              <a:rPr lang="en-US" dirty="0"/>
              <a:t> </a:t>
            </a:r>
            <a:r>
              <a:rPr lang="en-US" dirty="0" err="1"/>
              <a:t>qədər</a:t>
            </a:r>
            <a:r>
              <a:rPr lang="en-US" dirty="0"/>
              <a:t> </a:t>
            </a:r>
            <a:r>
              <a:rPr lang="en-US" dirty="0" err="1"/>
              <a:t>müddətdə</a:t>
            </a:r>
            <a:r>
              <a:rPr lang="en-US" dirty="0"/>
              <a:t> </a:t>
            </a:r>
            <a:r>
              <a:rPr lang="en-US" dirty="0" err="1"/>
              <a:t>yarana</a:t>
            </a:r>
            <a:r>
              <a:rPr lang="en-US" dirty="0"/>
              <a:t> </a:t>
            </a:r>
            <a:r>
              <a:rPr lang="en-US" dirty="0" err="1"/>
              <a:t>bilər</a:t>
            </a:r>
            <a:r>
              <a:rPr lang="en-US" dirty="0"/>
              <a:t>. </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2</a:t>
            </a:fld>
            <a:endParaRPr lang="en-US"/>
          </a:p>
        </p:txBody>
      </p:sp>
    </p:spTree>
    <p:extLst>
      <p:ext uri="{BB962C8B-B14F-4D97-AF65-F5344CB8AC3E}">
        <p14:creationId xmlns:p14="http://schemas.microsoft.com/office/powerpoint/2010/main" val="57697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İlgək </a:t>
            </a:r>
            <a:r>
              <a:rPr lang="en-US" dirty="0" err="1"/>
              <a:t>diuretikləri</a:t>
            </a:r>
            <a:r>
              <a:rPr lang="en-US" dirty="0"/>
              <a:t> </a:t>
            </a:r>
            <a:r>
              <a:rPr lang="en-US" dirty="0" err="1"/>
              <a:t>öz</a:t>
            </a:r>
            <a:r>
              <a:rPr lang="en-US" dirty="0"/>
              <a:t> </a:t>
            </a:r>
            <a:r>
              <a:rPr lang="en-US" dirty="0" err="1"/>
              <a:t>təsirinə</a:t>
            </a:r>
            <a:r>
              <a:rPr lang="en-US" dirty="0"/>
              <a:t> ilk </a:t>
            </a:r>
            <a:r>
              <a:rPr lang="en-US" dirty="0" err="1"/>
              <a:t>növbədə</a:t>
            </a:r>
            <a:r>
              <a:rPr lang="en-US" dirty="0"/>
              <a:t> </a:t>
            </a:r>
            <a:r>
              <a:rPr lang="en-US" dirty="0" err="1"/>
              <a:t>proksimal</a:t>
            </a:r>
            <a:r>
              <a:rPr lang="en-US" dirty="0"/>
              <a:t> </a:t>
            </a:r>
            <a:r>
              <a:rPr lang="en-US" dirty="0" err="1"/>
              <a:t>üzvi</a:t>
            </a:r>
            <a:r>
              <a:rPr lang="en-US" dirty="0"/>
              <a:t> anion </a:t>
            </a:r>
            <a:r>
              <a:rPr lang="en-US" dirty="0" err="1"/>
              <a:t>daşıyıcıları</a:t>
            </a:r>
            <a:r>
              <a:rPr lang="en-US" dirty="0"/>
              <a:t> </a:t>
            </a:r>
            <a:r>
              <a:rPr lang="en-US" dirty="0" err="1"/>
              <a:t>tərəfindən</a:t>
            </a:r>
            <a:r>
              <a:rPr lang="en-US" dirty="0"/>
              <a:t> </a:t>
            </a:r>
            <a:r>
              <a:rPr lang="en-US" dirty="0" err="1"/>
              <a:t>boru</a:t>
            </a:r>
            <a:r>
              <a:rPr lang="en-US" dirty="0"/>
              <a:t> </a:t>
            </a:r>
            <a:r>
              <a:rPr lang="en-US" dirty="0" err="1"/>
              <a:t>mayesinə</a:t>
            </a:r>
            <a:r>
              <a:rPr lang="en-US" dirty="0"/>
              <a:t> </a:t>
            </a:r>
            <a:r>
              <a:rPr lang="en-US" dirty="0" err="1"/>
              <a:t>ifraz</a:t>
            </a:r>
            <a:r>
              <a:rPr lang="en-US" dirty="0"/>
              <a:t> </a:t>
            </a:r>
            <a:r>
              <a:rPr lang="en-US" dirty="0" err="1"/>
              <a:t>etməklə</a:t>
            </a:r>
            <a:r>
              <a:rPr lang="en-US" dirty="0"/>
              <a:t> nail </a:t>
            </a:r>
            <a:r>
              <a:rPr lang="en-US" dirty="0" err="1"/>
              <a:t>olur</a:t>
            </a:r>
            <a:r>
              <a:rPr lang="en-US" dirty="0"/>
              <a:t>, </a:t>
            </a:r>
            <a:r>
              <a:rPr lang="en-US" dirty="0" err="1"/>
              <a:t>bu</a:t>
            </a:r>
            <a:r>
              <a:rPr lang="en-US" dirty="0"/>
              <a:t> proses </a:t>
            </a:r>
            <a:r>
              <a:rPr lang="en-US" dirty="0" err="1"/>
              <a:t>böyrək</a:t>
            </a:r>
            <a:r>
              <a:rPr lang="en-US" dirty="0"/>
              <a:t> </a:t>
            </a:r>
            <a:r>
              <a:rPr lang="en-US" dirty="0" err="1"/>
              <a:t>qan</a:t>
            </a:r>
            <a:r>
              <a:rPr lang="en-US" dirty="0"/>
              <a:t> </a:t>
            </a:r>
            <a:r>
              <a:rPr lang="en-US" dirty="0" err="1"/>
              <a:t>axını</a:t>
            </a:r>
            <a:r>
              <a:rPr lang="en-US" dirty="0"/>
              <a:t> </a:t>
            </a:r>
            <a:r>
              <a:rPr lang="en-US" dirty="0" err="1"/>
              <a:t>və</a:t>
            </a:r>
            <a:r>
              <a:rPr lang="en-US" dirty="0"/>
              <a:t> serum pH-dan </a:t>
            </a:r>
            <a:r>
              <a:rPr lang="en-US" dirty="0" err="1"/>
              <a:t>asılıdır</a:t>
            </a:r>
            <a:r>
              <a:rPr lang="en-US" dirty="0"/>
              <a:t>. Ilgək </a:t>
            </a:r>
            <a:r>
              <a:rPr lang="en-US" dirty="0" err="1"/>
              <a:t>diuretiklərinə</a:t>
            </a:r>
            <a:r>
              <a:rPr lang="en-US" dirty="0"/>
              <a:t> </a:t>
            </a:r>
            <a:r>
              <a:rPr lang="en-US" dirty="0" err="1"/>
              <a:t>reaksiya</a:t>
            </a:r>
            <a:r>
              <a:rPr lang="en-US" dirty="0"/>
              <a:t> </a:t>
            </a:r>
            <a:r>
              <a:rPr lang="en-US" dirty="0" err="1"/>
              <a:t>nəqli</a:t>
            </a:r>
            <a:r>
              <a:rPr lang="en-US" dirty="0"/>
              <a:t> </a:t>
            </a:r>
            <a:r>
              <a:rPr lang="en-US" dirty="0" err="1"/>
              <a:t>və</a:t>
            </a:r>
            <a:r>
              <a:rPr lang="en-US" dirty="0"/>
              <a:t> </a:t>
            </a:r>
            <a:r>
              <a:rPr lang="en-US" dirty="0" err="1"/>
              <a:t>maddələr</a:t>
            </a:r>
            <a:r>
              <a:rPr lang="en-US" dirty="0"/>
              <a:t> </a:t>
            </a:r>
            <a:r>
              <a:rPr lang="en-US" dirty="0" err="1"/>
              <a:t>mübadiləsini</a:t>
            </a:r>
            <a:r>
              <a:rPr lang="en-US" dirty="0"/>
              <a:t> </a:t>
            </a:r>
            <a:r>
              <a:rPr lang="en-US" dirty="0" err="1"/>
              <a:t>dəyişdirən</a:t>
            </a:r>
            <a:r>
              <a:rPr lang="en-US" dirty="0"/>
              <a:t> </a:t>
            </a:r>
            <a:r>
              <a:rPr lang="en-US" dirty="0" err="1"/>
              <a:t>genetik</a:t>
            </a:r>
            <a:r>
              <a:rPr lang="en-US" dirty="0"/>
              <a:t> </a:t>
            </a:r>
            <a:r>
              <a:rPr lang="en-US" dirty="0" err="1"/>
              <a:t>polimorfizmlər</a:t>
            </a:r>
            <a:r>
              <a:rPr lang="en-US" dirty="0"/>
              <a:t>, </a:t>
            </a:r>
            <a:r>
              <a:rPr lang="en-US" dirty="0" err="1"/>
              <a:t>bağırsaq</a:t>
            </a:r>
            <a:r>
              <a:rPr lang="en-US" dirty="0"/>
              <a:t> </a:t>
            </a:r>
            <a:r>
              <a:rPr lang="en-US" dirty="0" err="1"/>
              <a:t>ödemindən</a:t>
            </a:r>
            <a:r>
              <a:rPr lang="en-US" dirty="0"/>
              <a:t> </a:t>
            </a:r>
            <a:r>
              <a:rPr lang="en-US" dirty="0" err="1"/>
              <a:t>zəif</a:t>
            </a:r>
            <a:r>
              <a:rPr lang="en-US" dirty="0"/>
              <a:t> </a:t>
            </a:r>
            <a:r>
              <a:rPr lang="en-US" dirty="0" err="1"/>
              <a:t>sorulma</a:t>
            </a:r>
            <a:r>
              <a:rPr lang="en-US" dirty="0"/>
              <a:t> (oral </a:t>
            </a:r>
            <a:r>
              <a:rPr lang="en-US" dirty="0" err="1"/>
              <a:t>furosemid</a:t>
            </a:r>
            <a:r>
              <a:rPr lang="en-US" dirty="0"/>
              <a:t> </a:t>
            </a:r>
            <a:r>
              <a:rPr lang="en-US" dirty="0" err="1"/>
              <a:t>qəbul</a:t>
            </a:r>
            <a:r>
              <a:rPr lang="en-US" dirty="0"/>
              <a:t> </a:t>
            </a:r>
            <a:r>
              <a:rPr lang="en-US" dirty="0" err="1"/>
              <a:t>edərkən</a:t>
            </a:r>
            <a:r>
              <a:rPr lang="en-US" dirty="0"/>
              <a:t> </a:t>
            </a:r>
            <a:r>
              <a:rPr lang="en-US" dirty="0" err="1"/>
              <a:t>baş</a:t>
            </a:r>
            <a:r>
              <a:rPr lang="en-US" dirty="0"/>
              <a:t> </a:t>
            </a:r>
            <a:r>
              <a:rPr lang="en-US" dirty="0" err="1"/>
              <a:t>verə</a:t>
            </a:r>
            <a:r>
              <a:rPr lang="en-US" dirty="0"/>
              <a:t> </a:t>
            </a:r>
            <a:r>
              <a:rPr lang="en-US" dirty="0" err="1"/>
              <a:t>bilər</a:t>
            </a:r>
            <a:r>
              <a:rPr lang="en-US" dirty="0"/>
              <a:t>), </a:t>
            </a:r>
            <a:r>
              <a:rPr lang="en-US" dirty="0" err="1"/>
              <a:t>plazma</a:t>
            </a:r>
            <a:r>
              <a:rPr lang="en-US" dirty="0"/>
              <a:t> </a:t>
            </a:r>
            <a:r>
              <a:rPr lang="en-US" dirty="0" err="1"/>
              <a:t>zülalının</a:t>
            </a:r>
            <a:r>
              <a:rPr lang="en-US" dirty="0"/>
              <a:t> </a:t>
            </a:r>
            <a:r>
              <a:rPr lang="en-US" dirty="0" err="1"/>
              <a:t>aşağı</a:t>
            </a:r>
            <a:r>
              <a:rPr lang="en-US" dirty="0"/>
              <a:t> </a:t>
            </a:r>
            <a:r>
              <a:rPr lang="en-US" dirty="0" err="1"/>
              <a:t>olması</a:t>
            </a:r>
            <a:r>
              <a:rPr lang="en-US" dirty="0"/>
              <a:t> (&gt; 90% </a:t>
            </a:r>
            <a:r>
              <a:rPr lang="en-US" dirty="0" err="1"/>
              <a:t>zülallarla</a:t>
            </a:r>
            <a:r>
              <a:rPr lang="en-US" dirty="0"/>
              <a:t>) </a:t>
            </a:r>
            <a:r>
              <a:rPr lang="en-US" dirty="0" err="1"/>
              <a:t>və</a:t>
            </a:r>
            <a:r>
              <a:rPr lang="en-US" dirty="0"/>
              <a:t> </a:t>
            </a:r>
            <a:r>
              <a:rPr lang="en-US" dirty="0" err="1"/>
              <a:t>aşağı</a:t>
            </a:r>
            <a:r>
              <a:rPr lang="en-US" dirty="0"/>
              <a:t> </a:t>
            </a:r>
            <a:r>
              <a:rPr lang="en-US" dirty="0" err="1"/>
              <a:t>böyrək</a:t>
            </a:r>
            <a:r>
              <a:rPr lang="en-US" dirty="0"/>
              <a:t> </a:t>
            </a:r>
            <a:r>
              <a:rPr lang="en-US" dirty="0" err="1"/>
              <a:t>funksiyası</a:t>
            </a:r>
            <a:r>
              <a:rPr lang="en-US" dirty="0"/>
              <a:t> </a:t>
            </a:r>
            <a:r>
              <a:rPr lang="en-US" dirty="0" err="1"/>
              <a:t>və</a:t>
            </a:r>
            <a:r>
              <a:rPr lang="en-US" dirty="0"/>
              <a:t> </a:t>
            </a:r>
            <a:r>
              <a:rPr lang="en-US" dirty="0" err="1"/>
              <a:t>ya</a:t>
            </a:r>
            <a:r>
              <a:rPr lang="en-US" dirty="0"/>
              <a:t> </a:t>
            </a:r>
            <a:r>
              <a:rPr lang="en-US" dirty="0" err="1"/>
              <a:t>perfuziya</a:t>
            </a:r>
            <a:r>
              <a:rPr lang="en-US" dirty="0"/>
              <a:t> </a:t>
            </a:r>
            <a:r>
              <a:rPr lang="en-US" dirty="0" err="1"/>
              <a:t>səbəbindən</a:t>
            </a:r>
            <a:r>
              <a:rPr lang="en-US" dirty="0"/>
              <a:t> </a:t>
            </a:r>
            <a:r>
              <a:rPr lang="en-US" dirty="0" err="1"/>
              <a:t>azala</a:t>
            </a:r>
            <a:r>
              <a:rPr lang="en-US" dirty="0"/>
              <a:t> </a:t>
            </a:r>
            <a:r>
              <a:rPr lang="en-US" dirty="0" err="1"/>
              <a:t>bilər</a:t>
            </a:r>
            <a:r>
              <a:rPr lang="en-US" dirty="0"/>
              <a:t>. (</a:t>
            </a:r>
            <a:r>
              <a:rPr lang="en-US" dirty="0" err="1"/>
              <a:t>xüsusilə</a:t>
            </a:r>
            <a:r>
              <a:rPr lang="en-US" dirty="0"/>
              <a:t> </a:t>
            </a:r>
            <a:r>
              <a:rPr lang="en-US" dirty="0" err="1"/>
              <a:t>qeyri</a:t>
            </a:r>
            <a:r>
              <a:rPr lang="en-US" dirty="0"/>
              <a:t>-steroid </a:t>
            </a:r>
            <a:r>
              <a:rPr lang="en-US" dirty="0" err="1"/>
              <a:t>antiinflamatuar</a:t>
            </a:r>
            <a:r>
              <a:rPr lang="en-US" dirty="0"/>
              <a:t> </a:t>
            </a:r>
            <a:r>
              <a:rPr lang="en-US" dirty="0" err="1"/>
              <a:t>dərmanlar</a:t>
            </a:r>
            <a:r>
              <a:rPr lang="en-US" dirty="0"/>
              <a:t> </a:t>
            </a:r>
            <a:r>
              <a:rPr lang="en-US" dirty="0" err="1"/>
              <a:t>və</a:t>
            </a:r>
            <a:r>
              <a:rPr lang="en-US" dirty="0"/>
              <a:t> </a:t>
            </a:r>
            <a:r>
              <a:rPr lang="en-US" dirty="0" err="1"/>
              <a:t>ya</a:t>
            </a:r>
            <a:r>
              <a:rPr lang="en-US" dirty="0"/>
              <a:t> aspirin </a:t>
            </a:r>
            <a:r>
              <a:rPr lang="en-US" dirty="0" err="1"/>
              <a:t>ilə</a:t>
            </a:r>
            <a:r>
              <a:rPr lang="en-US" dirty="0"/>
              <a:t>). </a:t>
            </a:r>
            <a:r>
              <a:rPr lang="en-US" dirty="0" err="1"/>
              <a:t>Postdiüretik</a:t>
            </a:r>
            <a:r>
              <a:rPr lang="en-US" dirty="0"/>
              <a:t> natrium </a:t>
            </a:r>
            <a:r>
              <a:rPr lang="en-US" dirty="0" err="1"/>
              <a:t>retansiyonu</a:t>
            </a:r>
            <a:r>
              <a:rPr lang="en-US" dirty="0"/>
              <a:t>  </a:t>
            </a:r>
            <a:r>
              <a:rPr lang="en-US" dirty="0" err="1"/>
              <a:t>diüretik</a:t>
            </a:r>
            <a:r>
              <a:rPr lang="en-US" dirty="0"/>
              <a:t> </a:t>
            </a:r>
            <a:r>
              <a:rPr lang="en-US" dirty="0" err="1"/>
              <a:t>dirəncini</a:t>
            </a:r>
            <a:r>
              <a:rPr lang="en-US" dirty="0"/>
              <a:t> </a:t>
            </a:r>
            <a:r>
              <a:rPr lang="en-US" dirty="0" err="1"/>
              <a:t>təqlid</a:t>
            </a:r>
            <a:r>
              <a:rPr lang="en-US" dirty="0"/>
              <a:t> </a:t>
            </a:r>
            <a:r>
              <a:rPr lang="en-US" dirty="0" err="1"/>
              <a:t>edə</a:t>
            </a:r>
            <a:r>
              <a:rPr lang="en-US" dirty="0"/>
              <a:t> </a:t>
            </a:r>
            <a:r>
              <a:rPr lang="en-US" dirty="0" err="1"/>
              <a:t>bilər</a:t>
            </a:r>
            <a:r>
              <a:rPr lang="en-US" dirty="0"/>
              <a:t> buna </a:t>
            </a:r>
            <a:r>
              <a:rPr lang="en-US" dirty="0" err="1"/>
              <a:t>görə</a:t>
            </a:r>
            <a:r>
              <a:rPr lang="en-US" dirty="0"/>
              <a:t> </a:t>
            </a:r>
            <a:r>
              <a:rPr lang="en-US" dirty="0" err="1"/>
              <a:t>pəhrizdə</a:t>
            </a:r>
            <a:r>
              <a:rPr lang="en-US" dirty="0"/>
              <a:t> natrium </a:t>
            </a:r>
            <a:r>
              <a:rPr lang="en-US" dirty="0" err="1"/>
              <a:t>məhdudiyyətinə</a:t>
            </a:r>
            <a:r>
              <a:rPr lang="en-US" dirty="0"/>
              <a:t> </a:t>
            </a:r>
            <a:r>
              <a:rPr lang="en-US" dirty="0" err="1"/>
              <a:t>riayət</a:t>
            </a:r>
            <a:r>
              <a:rPr lang="en-US" dirty="0"/>
              <a:t> </a:t>
            </a:r>
            <a:r>
              <a:rPr lang="en-US" dirty="0" err="1"/>
              <a:t>edilməməsi</a:t>
            </a:r>
            <a:r>
              <a:rPr lang="en-US" dirty="0"/>
              <a:t> </a:t>
            </a:r>
            <a:r>
              <a:rPr lang="en-US" dirty="0" err="1"/>
              <a:t>də</a:t>
            </a:r>
            <a:r>
              <a:rPr lang="en-US" dirty="0"/>
              <a:t> </a:t>
            </a:r>
            <a:r>
              <a:rPr lang="en-US" dirty="0" err="1"/>
              <a:t>inkar</a:t>
            </a:r>
            <a:r>
              <a:rPr lang="en-US" dirty="0"/>
              <a:t> </a:t>
            </a:r>
            <a:r>
              <a:rPr lang="en-US" dirty="0" err="1"/>
              <a:t>edilməlidir</a:t>
            </a:r>
            <a:r>
              <a:rPr lang="en-US" dirty="0"/>
              <a:t>..Renin-</a:t>
            </a:r>
            <a:r>
              <a:rPr lang="en-US" dirty="0" err="1"/>
              <a:t>angiotenzin</a:t>
            </a:r>
            <a:r>
              <a:rPr lang="en-US" dirty="0"/>
              <a:t> </a:t>
            </a:r>
            <a:r>
              <a:rPr lang="en-US" dirty="0" err="1"/>
              <a:t>sisteminin</a:t>
            </a:r>
            <a:r>
              <a:rPr lang="en-US" dirty="0"/>
              <a:t> </a:t>
            </a:r>
            <a:r>
              <a:rPr lang="en-US" dirty="0" err="1"/>
              <a:t>aktivləşdirilməsi</a:t>
            </a:r>
            <a:r>
              <a:rPr lang="en-US" dirty="0"/>
              <a:t> </a:t>
            </a:r>
            <a:r>
              <a:rPr lang="en-US" dirty="0" err="1"/>
              <a:t>də</a:t>
            </a:r>
            <a:r>
              <a:rPr lang="en-US" dirty="0"/>
              <a:t> </a:t>
            </a:r>
            <a:r>
              <a:rPr lang="en-US" dirty="0" err="1"/>
              <a:t>kömək</a:t>
            </a:r>
            <a:r>
              <a:rPr lang="en-US" dirty="0"/>
              <a:t> </a:t>
            </a:r>
            <a:r>
              <a:rPr lang="en-US" dirty="0" err="1"/>
              <a:t>edə</a:t>
            </a:r>
            <a:r>
              <a:rPr lang="en-US" dirty="0"/>
              <a:t> </a:t>
            </a:r>
            <a:r>
              <a:rPr lang="en-US" dirty="0" err="1"/>
              <a:t>bilər</a:t>
            </a:r>
            <a:r>
              <a:rPr lang="en-US" dirty="0"/>
              <a:t>, </a:t>
            </a:r>
            <a:r>
              <a:rPr lang="en-US" dirty="0" err="1"/>
              <a:t>lakin</a:t>
            </a:r>
            <a:r>
              <a:rPr lang="en-US" dirty="0"/>
              <a:t> natrium </a:t>
            </a:r>
            <a:r>
              <a:rPr lang="en-US" dirty="0" err="1"/>
              <a:t>rezorbsiyasının</a:t>
            </a:r>
            <a:r>
              <a:rPr lang="en-US" dirty="0"/>
              <a:t> </a:t>
            </a:r>
            <a:r>
              <a:rPr lang="en-US" dirty="0" err="1"/>
              <a:t>artması</a:t>
            </a:r>
            <a:r>
              <a:rPr lang="en-US" dirty="0"/>
              <a:t> </a:t>
            </a:r>
            <a:r>
              <a:rPr lang="en-US" dirty="0" err="1"/>
              <a:t>ilə</a:t>
            </a:r>
            <a:r>
              <a:rPr lang="en-US" dirty="0"/>
              <a:t> </a:t>
            </a:r>
            <a:r>
              <a:rPr lang="en-US" dirty="0" err="1"/>
              <a:t>müşahidə</a:t>
            </a:r>
            <a:r>
              <a:rPr lang="en-US" dirty="0"/>
              <a:t> </a:t>
            </a:r>
            <a:r>
              <a:rPr lang="en-US" dirty="0" err="1"/>
              <a:t>olunan</a:t>
            </a:r>
            <a:r>
              <a:rPr lang="en-US" dirty="0"/>
              <a:t> distal </a:t>
            </a:r>
            <a:r>
              <a:rPr lang="en-US" dirty="0" err="1"/>
              <a:t>boru</a:t>
            </a:r>
            <a:r>
              <a:rPr lang="en-US" dirty="0"/>
              <a:t> </a:t>
            </a:r>
            <a:r>
              <a:rPr lang="en-US" dirty="0" err="1"/>
              <a:t>hüceyrə</a:t>
            </a:r>
            <a:r>
              <a:rPr lang="en-US" dirty="0"/>
              <a:t> </a:t>
            </a:r>
            <a:r>
              <a:rPr lang="en-US" dirty="0" err="1"/>
              <a:t>hipertrofiyası</a:t>
            </a:r>
            <a:r>
              <a:rPr lang="en-US" dirty="0"/>
              <a:t> </a:t>
            </a:r>
            <a:r>
              <a:rPr lang="en-US" dirty="0" err="1"/>
              <a:t>diüretik</a:t>
            </a:r>
            <a:r>
              <a:rPr lang="en-US" dirty="0"/>
              <a:t> </a:t>
            </a:r>
            <a:r>
              <a:rPr lang="en-US" dirty="0" err="1"/>
              <a:t>dirəncinin</a:t>
            </a:r>
            <a:r>
              <a:rPr lang="en-US" dirty="0"/>
              <a:t> </a:t>
            </a:r>
            <a:r>
              <a:rPr lang="en-US" dirty="0" err="1"/>
              <a:t>əsas</a:t>
            </a:r>
            <a:r>
              <a:rPr lang="en-US" dirty="0"/>
              <a:t> </a:t>
            </a:r>
            <a:r>
              <a:rPr lang="en-US" dirty="0" err="1"/>
              <a:t>mexanizmi</a:t>
            </a:r>
            <a:r>
              <a:rPr lang="en-US" dirty="0"/>
              <a:t> </a:t>
            </a:r>
            <a:r>
              <a:rPr lang="en-US" dirty="0" err="1"/>
              <a:t>kimi</a:t>
            </a:r>
            <a:r>
              <a:rPr lang="en-US" dirty="0"/>
              <a:t> </a:t>
            </a:r>
            <a:r>
              <a:rPr lang="en-US" dirty="0" err="1"/>
              <a:t>ortaya</a:t>
            </a:r>
            <a:r>
              <a:rPr lang="en-US" dirty="0"/>
              <a:t> </a:t>
            </a:r>
            <a:r>
              <a:rPr lang="en-US" dirty="0" err="1"/>
              <a:t>çıxır</a:t>
            </a:r>
            <a:r>
              <a:rPr lang="en-US" dirty="0"/>
              <a:t>.</a:t>
            </a:r>
          </a:p>
          <a:p>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13</a:t>
            </a:fld>
            <a:endParaRPr lang="en-US"/>
          </a:p>
        </p:txBody>
      </p:sp>
    </p:spTree>
    <p:extLst>
      <p:ext uri="{BB962C8B-B14F-4D97-AF65-F5344CB8AC3E}">
        <p14:creationId xmlns:p14="http://schemas.microsoft.com/office/powerpoint/2010/main" val="130089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Griffin M et al. JACC </a:t>
            </a:r>
            <a:r>
              <a:rPr lang="fr-FR" dirty="0" err="1"/>
              <a:t>Heart</a:t>
            </a:r>
            <a:r>
              <a:rPr lang="fr-FR" dirty="0"/>
              <a:t> Fail. 2020;8:199-208.</a:t>
            </a:r>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18</a:t>
            </a:fld>
            <a:endParaRPr lang="en-US"/>
          </a:p>
        </p:txBody>
      </p:sp>
    </p:spTree>
    <p:extLst>
      <p:ext uri="{BB962C8B-B14F-4D97-AF65-F5344CB8AC3E}">
        <p14:creationId xmlns:p14="http://schemas.microsoft.com/office/powerpoint/2010/main" val="400450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Costanzo MR et al. J Am Coll Cardiol. 2007;49:675-83.</a:t>
            </a:r>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19</a:t>
            </a:fld>
            <a:endParaRPr lang="en-US"/>
          </a:p>
        </p:txBody>
      </p:sp>
    </p:spTree>
    <p:extLst>
      <p:ext uri="{BB962C8B-B14F-4D97-AF65-F5344CB8AC3E}">
        <p14:creationId xmlns:p14="http://schemas.microsoft.com/office/powerpoint/2010/main" val="98992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z-Latn-AZ" dirty="0"/>
              <a:t>Durğunluğun</a:t>
            </a:r>
            <a:r>
              <a:rPr lang="en-US" dirty="0"/>
              <a:t> </a:t>
            </a:r>
            <a:r>
              <a:rPr lang="en-US" dirty="0" err="1"/>
              <a:t>qiymətləndirilməsi</a:t>
            </a:r>
            <a:r>
              <a:rPr lang="en-US" dirty="0"/>
              <a:t>. 6MWT </a:t>
            </a:r>
            <a:r>
              <a:rPr lang="az-Latn-AZ" dirty="0"/>
              <a:t>-</a:t>
            </a:r>
            <a:r>
              <a:rPr lang="en-US" dirty="0"/>
              <a:t>6 </a:t>
            </a:r>
            <a:r>
              <a:rPr lang="en-US" dirty="0" err="1"/>
              <a:t>dəqiqəlik</a:t>
            </a:r>
            <a:r>
              <a:rPr lang="en-US" dirty="0"/>
              <a:t> </a:t>
            </a:r>
            <a:r>
              <a:rPr lang="en-US" dirty="0" err="1"/>
              <a:t>gəzinti</a:t>
            </a:r>
            <a:r>
              <a:rPr lang="en-US" dirty="0"/>
              <a:t> </a:t>
            </a:r>
            <a:r>
              <a:rPr lang="en-US" dirty="0" err="1"/>
              <a:t>testi</a:t>
            </a:r>
            <a:r>
              <a:rPr lang="en-US" dirty="0"/>
              <a:t>; BNP</a:t>
            </a:r>
            <a:r>
              <a:rPr lang="az-Latn-AZ" dirty="0"/>
              <a:t>-</a:t>
            </a:r>
            <a:r>
              <a:rPr lang="en-US" dirty="0"/>
              <a:t> B </a:t>
            </a:r>
            <a:r>
              <a:rPr lang="en-US" dirty="0" err="1"/>
              <a:t>tipli</a:t>
            </a:r>
            <a:r>
              <a:rPr lang="en-US" dirty="0"/>
              <a:t> </a:t>
            </a:r>
            <a:r>
              <a:rPr lang="en-US" dirty="0" err="1"/>
              <a:t>natriuretik</a:t>
            </a:r>
            <a:r>
              <a:rPr lang="en-US" dirty="0"/>
              <a:t> </a:t>
            </a:r>
            <a:r>
              <a:rPr lang="en-US" dirty="0" err="1"/>
              <a:t>peptid</a:t>
            </a:r>
            <a:r>
              <a:rPr lang="en-US" dirty="0"/>
              <a:t>; HJR</a:t>
            </a:r>
            <a:r>
              <a:rPr lang="az-Latn-AZ" dirty="0"/>
              <a:t> - </a:t>
            </a:r>
            <a:r>
              <a:rPr lang="en-US" dirty="0"/>
              <a:t>hepato-jugular</a:t>
            </a:r>
            <a:r>
              <a:rPr lang="az-Latn-AZ" dirty="0"/>
              <a:t> pulsasiya </a:t>
            </a:r>
            <a:r>
              <a:rPr lang="en-US" dirty="0"/>
              <a:t>; HR</a:t>
            </a:r>
            <a:r>
              <a:rPr lang="az-Latn-AZ" dirty="0"/>
              <a:t> -</a:t>
            </a:r>
            <a:r>
              <a:rPr lang="en-US" dirty="0"/>
              <a:t> </a:t>
            </a:r>
            <a:r>
              <a:rPr lang="az-Latn-AZ" dirty="0"/>
              <a:t>ürək döyüntüsü </a:t>
            </a:r>
            <a:r>
              <a:rPr lang="en-US" dirty="0"/>
              <a:t>; JVP</a:t>
            </a:r>
            <a:r>
              <a:rPr lang="az-Latn-AZ" dirty="0"/>
              <a:t> -</a:t>
            </a:r>
            <a:r>
              <a:rPr lang="en-US" dirty="0"/>
              <a:t> </a:t>
            </a:r>
            <a:r>
              <a:rPr lang="en-US" dirty="0" err="1"/>
              <a:t>boyun</a:t>
            </a:r>
            <a:r>
              <a:rPr lang="en-US" dirty="0"/>
              <a:t> </a:t>
            </a:r>
            <a:r>
              <a:rPr lang="en-US" dirty="0" err="1"/>
              <a:t>venoz</a:t>
            </a:r>
            <a:r>
              <a:rPr lang="en-US" dirty="0"/>
              <a:t> </a:t>
            </a:r>
            <a:r>
              <a:rPr lang="en-US" dirty="0" err="1"/>
              <a:t>pulsasiyası</a:t>
            </a:r>
            <a:r>
              <a:rPr lang="en-US" dirty="0"/>
              <a:t>; NP</a:t>
            </a:r>
            <a:r>
              <a:rPr lang="az-Latn-AZ" dirty="0"/>
              <a:t>-</a:t>
            </a:r>
            <a:r>
              <a:rPr lang="en-US" dirty="0"/>
              <a:t> </a:t>
            </a:r>
            <a:r>
              <a:rPr lang="en-US" dirty="0" err="1"/>
              <a:t>natriuretik</a:t>
            </a:r>
            <a:r>
              <a:rPr lang="en-US" dirty="0"/>
              <a:t> </a:t>
            </a:r>
            <a:r>
              <a:rPr lang="en-US" dirty="0" err="1"/>
              <a:t>peptid</a:t>
            </a:r>
            <a:r>
              <a:rPr lang="en-US" dirty="0"/>
              <a:t>; NT-</a:t>
            </a:r>
            <a:r>
              <a:rPr lang="en-US" dirty="0" err="1"/>
              <a:t>proBNP</a:t>
            </a:r>
            <a:r>
              <a:rPr lang="az-Latn-AZ" dirty="0"/>
              <a:t> - </a:t>
            </a:r>
            <a:r>
              <a:rPr lang="en-US" dirty="0"/>
              <a:t>N-terminal pro B </a:t>
            </a:r>
            <a:r>
              <a:rPr lang="en-US" dirty="0" err="1"/>
              <a:t>tipli</a:t>
            </a:r>
            <a:r>
              <a:rPr lang="en-US" dirty="0"/>
              <a:t> </a:t>
            </a:r>
            <a:r>
              <a:rPr lang="en-US" dirty="0" err="1"/>
              <a:t>natriuretik</a:t>
            </a:r>
            <a:r>
              <a:rPr lang="en-US" dirty="0"/>
              <a:t> </a:t>
            </a:r>
            <a:r>
              <a:rPr lang="en-US" dirty="0" err="1"/>
              <a:t>peptid</a:t>
            </a:r>
            <a:r>
              <a:rPr lang="en-US" dirty="0"/>
              <a:t>; SBP</a:t>
            </a:r>
            <a:r>
              <a:rPr lang="az-Latn-AZ" dirty="0"/>
              <a:t> - </a:t>
            </a:r>
            <a:r>
              <a:rPr lang="en-US" dirty="0" err="1"/>
              <a:t>sistolik</a:t>
            </a:r>
            <a:r>
              <a:rPr lang="en-US" dirty="0"/>
              <a:t> </a:t>
            </a:r>
            <a:r>
              <a:rPr lang="en-US" dirty="0" err="1"/>
              <a:t>qan</a:t>
            </a:r>
            <a:r>
              <a:rPr lang="en-US" dirty="0"/>
              <a:t> </a:t>
            </a:r>
            <a:r>
              <a:rPr lang="en-US" dirty="0" err="1"/>
              <a:t>təzyiqi</a:t>
            </a:r>
            <a:r>
              <a:rPr lang="en-US" dirty="0"/>
              <a:t>. </a:t>
            </a:r>
            <a:endParaRPr lang="az-Latn-AZ" dirty="0"/>
          </a:p>
          <a:p>
            <a:endParaRPr lang="az-Latn-AZ" dirty="0"/>
          </a:p>
          <a:p>
            <a:endParaRPr lang="az-Latn-AZ" dirty="0"/>
          </a:p>
          <a:p>
            <a:r>
              <a:rPr lang="en-US" dirty="0"/>
              <a:t>E</a:t>
            </a:r>
            <a:r>
              <a:rPr lang="az-Latn-AZ" dirty="0"/>
              <a:t>u</a:t>
            </a:r>
            <a:r>
              <a:rPr lang="en-US" dirty="0" err="1"/>
              <a:t>volemiyanın</a:t>
            </a:r>
            <a:r>
              <a:rPr lang="en-US" dirty="0"/>
              <a:t> </a:t>
            </a:r>
            <a:r>
              <a:rPr lang="en-US" dirty="0" err="1"/>
              <a:t>təyini</a:t>
            </a:r>
            <a:endParaRPr lang="az-Latn-AZ" dirty="0"/>
          </a:p>
          <a:p>
            <a:endParaRPr lang="az-Latn-AZ" dirty="0"/>
          </a:p>
          <a:p>
            <a:r>
              <a:rPr lang="en-US" dirty="0"/>
              <a:t>Bir </a:t>
            </a:r>
            <a:r>
              <a:rPr lang="en-US" dirty="0" err="1"/>
              <a:t>çox</a:t>
            </a:r>
            <a:r>
              <a:rPr lang="en-US" dirty="0"/>
              <a:t> </a:t>
            </a:r>
            <a:r>
              <a:rPr lang="en-US" dirty="0" err="1"/>
              <a:t>xəstə</a:t>
            </a:r>
            <a:r>
              <a:rPr lang="en-US" dirty="0"/>
              <a:t> </a:t>
            </a:r>
            <a:r>
              <a:rPr lang="en-US" dirty="0" err="1"/>
              <a:t>qalıq</a:t>
            </a:r>
            <a:r>
              <a:rPr lang="en-US" dirty="0"/>
              <a:t> </a:t>
            </a:r>
            <a:r>
              <a:rPr lang="en-US" dirty="0" err="1"/>
              <a:t>klinik</a:t>
            </a:r>
            <a:r>
              <a:rPr lang="en-US" dirty="0"/>
              <a:t> </a:t>
            </a:r>
            <a:r>
              <a:rPr lang="en-US" dirty="0" err="1"/>
              <a:t>sıxıntı</a:t>
            </a:r>
            <a:r>
              <a:rPr lang="en-US" dirty="0"/>
              <a:t> </a:t>
            </a:r>
            <a:r>
              <a:rPr lang="en-US" dirty="0" err="1"/>
              <a:t>ilə</a:t>
            </a:r>
            <a:r>
              <a:rPr lang="en-US" dirty="0"/>
              <a:t> </a:t>
            </a:r>
            <a:r>
              <a:rPr lang="en-US" dirty="0" err="1"/>
              <a:t>evə</a:t>
            </a:r>
            <a:r>
              <a:rPr lang="en-US" dirty="0"/>
              <a:t> </a:t>
            </a:r>
            <a:r>
              <a:rPr lang="en-US" dirty="0" err="1"/>
              <a:t>buraxılır</a:t>
            </a:r>
            <a:r>
              <a:rPr lang="en-US" dirty="0"/>
              <a:t>. </a:t>
            </a:r>
            <a:r>
              <a:rPr lang="en-US" dirty="0" err="1"/>
              <a:t>Məsələn</a:t>
            </a:r>
            <a:r>
              <a:rPr lang="en-US" dirty="0"/>
              <a:t>, </a:t>
            </a:r>
            <a:r>
              <a:rPr lang="en-US" dirty="0" err="1"/>
              <a:t>dekonjestif</a:t>
            </a:r>
            <a:r>
              <a:rPr lang="en-US" dirty="0"/>
              <a:t> </a:t>
            </a:r>
            <a:r>
              <a:rPr lang="en-US" dirty="0" err="1"/>
              <a:t>terapiyadan</a:t>
            </a:r>
            <a:r>
              <a:rPr lang="en-US" dirty="0"/>
              <a:t> </a:t>
            </a:r>
            <a:r>
              <a:rPr lang="en-US" dirty="0" err="1"/>
              <a:t>sonra</a:t>
            </a:r>
            <a:r>
              <a:rPr lang="en-US" dirty="0"/>
              <a:t> </a:t>
            </a:r>
            <a:r>
              <a:rPr lang="en-US" dirty="0" err="1"/>
              <a:t>Diuretiklərin</a:t>
            </a:r>
            <a:r>
              <a:rPr lang="en-US" dirty="0"/>
              <a:t> </a:t>
            </a:r>
            <a:r>
              <a:rPr lang="en-US" dirty="0" err="1"/>
              <a:t>Optimallaşdırılması</a:t>
            </a:r>
            <a:r>
              <a:rPr lang="en-US" dirty="0"/>
              <a:t> </a:t>
            </a:r>
            <a:r>
              <a:rPr lang="en-US" dirty="0" err="1"/>
              <a:t>Strategiyalarının</a:t>
            </a:r>
            <a:r>
              <a:rPr lang="en-US" dirty="0"/>
              <a:t> </a:t>
            </a:r>
            <a:r>
              <a:rPr lang="en-US" dirty="0" err="1"/>
              <a:t>Qiymətləndirilməsi</a:t>
            </a:r>
            <a:r>
              <a:rPr lang="en-US" dirty="0"/>
              <a:t> (DOSE-AHF) </a:t>
            </a:r>
            <a:r>
              <a:rPr lang="en-US" dirty="0" err="1"/>
              <a:t>tədqiqatında</a:t>
            </a:r>
            <a:r>
              <a:rPr lang="en-US" dirty="0"/>
              <a:t> </a:t>
            </a:r>
            <a:r>
              <a:rPr lang="en-US" dirty="0" err="1"/>
              <a:t>xəstələrin</a:t>
            </a:r>
            <a:r>
              <a:rPr lang="en-US" dirty="0"/>
              <a:t> </a:t>
            </a:r>
            <a:r>
              <a:rPr lang="en-US" dirty="0" err="1"/>
              <a:t>yalnız</a:t>
            </a:r>
            <a:r>
              <a:rPr lang="en-US" dirty="0"/>
              <a:t> 15%-</a:t>
            </a:r>
            <a:r>
              <a:rPr lang="en-US" dirty="0" err="1"/>
              <a:t>nin</a:t>
            </a:r>
            <a:r>
              <a:rPr lang="en-US" dirty="0"/>
              <a:t> </a:t>
            </a:r>
            <a:r>
              <a:rPr lang="en-US" dirty="0" err="1"/>
              <a:t>evolaemik</a:t>
            </a:r>
            <a:r>
              <a:rPr lang="en-US" dirty="0"/>
              <a:t> </a:t>
            </a:r>
            <a:r>
              <a:rPr lang="en-US" dirty="0" err="1"/>
              <a:t>olduğu</a:t>
            </a:r>
            <a:r>
              <a:rPr lang="en-US" dirty="0"/>
              <a:t> </a:t>
            </a:r>
            <a:r>
              <a:rPr lang="en-US" dirty="0" err="1"/>
              <a:t>qiymətləndirilmişdir</a:t>
            </a:r>
            <a:r>
              <a:rPr lang="en-US" dirty="0"/>
              <a:t>. </a:t>
            </a:r>
            <a:r>
              <a:rPr lang="en-US" dirty="0" err="1"/>
              <a:t>Əhəmiyyətli</a:t>
            </a:r>
            <a:r>
              <a:rPr lang="en-US" dirty="0"/>
              <a:t> </a:t>
            </a:r>
            <a:r>
              <a:rPr lang="en-US" dirty="0" err="1"/>
              <a:t>odur</a:t>
            </a:r>
            <a:r>
              <a:rPr lang="en-US" dirty="0"/>
              <a:t> ki, </a:t>
            </a:r>
            <a:r>
              <a:rPr lang="en-US" dirty="0" err="1"/>
              <a:t>boşalma</a:t>
            </a:r>
            <a:r>
              <a:rPr lang="en-US" dirty="0"/>
              <a:t> </a:t>
            </a:r>
            <a:r>
              <a:rPr lang="en-US" dirty="0" err="1"/>
              <a:t>zamanı</a:t>
            </a:r>
            <a:r>
              <a:rPr lang="en-US" dirty="0"/>
              <a:t> </a:t>
            </a:r>
            <a:r>
              <a:rPr lang="en-US" dirty="0" err="1"/>
              <a:t>klinik</a:t>
            </a:r>
            <a:r>
              <a:rPr lang="en-US" dirty="0"/>
              <a:t> </a:t>
            </a:r>
            <a:r>
              <a:rPr lang="en-US" dirty="0" err="1"/>
              <a:t>tıxanma</a:t>
            </a:r>
            <a:r>
              <a:rPr lang="en-US" dirty="0"/>
              <a:t>, </a:t>
            </a:r>
            <a:r>
              <a:rPr lang="en-US" dirty="0" err="1"/>
              <a:t>xüsusən</a:t>
            </a:r>
            <a:r>
              <a:rPr lang="en-US" dirty="0"/>
              <a:t> </a:t>
            </a:r>
            <a:r>
              <a:rPr lang="en-US" dirty="0" err="1"/>
              <a:t>də</a:t>
            </a:r>
            <a:r>
              <a:rPr lang="en-US" dirty="0"/>
              <a:t> </a:t>
            </a:r>
            <a:r>
              <a:rPr lang="en-US" dirty="0" err="1"/>
              <a:t>böyrək</a:t>
            </a:r>
            <a:r>
              <a:rPr lang="en-US" dirty="0"/>
              <a:t> </a:t>
            </a:r>
            <a:r>
              <a:rPr lang="en-US" dirty="0" err="1"/>
              <a:t>funksiyasının</a:t>
            </a:r>
            <a:r>
              <a:rPr lang="en-US" dirty="0"/>
              <a:t> </a:t>
            </a:r>
            <a:r>
              <a:rPr lang="en-US" dirty="0" err="1"/>
              <a:t>pisləşməsi</a:t>
            </a:r>
            <a:r>
              <a:rPr lang="en-US" dirty="0"/>
              <a:t> </a:t>
            </a:r>
            <a:r>
              <a:rPr lang="en-US" dirty="0" err="1"/>
              <a:t>şəraitində</a:t>
            </a:r>
            <a:r>
              <a:rPr lang="en-US" dirty="0"/>
              <a:t> </a:t>
            </a:r>
            <a:r>
              <a:rPr lang="en-US" dirty="0" err="1"/>
              <a:t>pis</a:t>
            </a:r>
            <a:r>
              <a:rPr lang="en-US" dirty="0"/>
              <a:t> </a:t>
            </a:r>
            <a:r>
              <a:rPr lang="en-US" dirty="0" err="1"/>
              <a:t>nəticə</a:t>
            </a:r>
            <a:r>
              <a:rPr lang="en-US" dirty="0"/>
              <a:t> </a:t>
            </a:r>
            <a:r>
              <a:rPr lang="en-US" dirty="0" err="1"/>
              <a:t>və</a:t>
            </a:r>
            <a:r>
              <a:rPr lang="en-US" dirty="0"/>
              <a:t> </a:t>
            </a:r>
            <a:r>
              <a:rPr lang="en-US" dirty="0" err="1"/>
              <a:t>remissiyanın</a:t>
            </a:r>
            <a:r>
              <a:rPr lang="en-US" dirty="0"/>
              <a:t> </a:t>
            </a:r>
            <a:r>
              <a:rPr lang="en-US" dirty="0" err="1"/>
              <a:t>güclü</a:t>
            </a:r>
            <a:r>
              <a:rPr lang="en-US" dirty="0"/>
              <a:t> </a:t>
            </a:r>
            <a:r>
              <a:rPr lang="en-US" dirty="0" err="1"/>
              <a:t>göstəricisidir</a:t>
            </a:r>
            <a:r>
              <a:rPr lang="en-US" dirty="0"/>
              <a:t>. </a:t>
            </a:r>
            <a:r>
              <a:rPr lang="en-US" dirty="0" err="1"/>
              <a:t>Bununla</a:t>
            </a:r>
            <a:r>
              <a:rPr lang="en-US" dirty="0"/>
              <a:t> </a:t>
            </a:r>
            <a:r>
              <a:rPr lang="en-US" dirty="0" err="1"/>
              <a:t>belə</a:t>
            </a:r>
            <a:r>
              <a:rPr lang="en-US" dirty="0"/>
              <a:t>, </a:t>
            </a:r>
            <a:r>
              <a:rPr lang="en-US" dirty="0" err="1"/>
              <a:t>hətta</a:t>
            </a:r>
            <a:r>
              <a:rPr lang="en-US" dirty="0"/>
              <a:t> </a:t>
            </a:r>
            <a:r>
              <a:rPr lang="en-US" dirty="0" err="1"/>
              <a:t>boşalma</a:t>
            </a:r>
            <a:r>
              <a:rPr lang="en-US" dirty="0"/>
              <a:t> </a:t>
            </a:r>
            <a:r>
              <a:rPr lang="en-US" dirty="0" err="1"/>
              <a:t>zamanı</a:t>
            </a:r>
            <a:r>
              <a:rPr lang="en-US" dirty="0"/>
              <a:t> </a:t>
            </a:r>
            <a:r>
              <a:rPr lang="en-US" dirty="0" err="1"/>
              <a:t>tıxanmanın</a:t>
            </a:r>
            <a:r>
              <a:rPr lang="en-US" dirty="0"/>
              <a:t> </a:t>
            </a:r>
            <a:r>
              <a:rPr lang="en-US" dirty="0" err="1"/>
              <a:t>məhdud</a:t>
            </a:r>
            <a:r>
              <a:rPr lang="en-US" dirty="0"/>
              <a:t> </a:t>
            </a:r>
            <a:r>
              <a:rPr lang="en-US" dirty="0" err="1"/>
              <a:t>klinik</a:t>
            </a:r>
            <a:r>
              <a:rPr lang="en-US" dirty="0"/>
              <a:t> </a:t>
            </a:r>
            <a:r>
              <a:rPr lang="en-US" dirty="0" err="1"/>
              <a:t>əlamətləri</a:t>
            </a:r>
            <a:r>
              <a:rPr lang="en-US" dirty="0"/>
              <a:t> </a:t>
            </a:r>
            <a:r>
              <a:rPr lang="en-US" dirty="0" err="1"/>
              <a:t>və</a:t>
            </a:r>
            <a:r>
              <a:rPr lang="en-US" dirty="0"/>
              <a:t> </a:t>
            </a:r>
            <a:r>
              <a:rPr lang="en-US" dirty="0" err="1"/>
              <a:t>simptomları</a:t>
            </a:r>
            <a:r>
              <a:rPr lang="en-US" dirty="0"/>
              <a:t> </a:t>
            </a:r>
            <a:r>
              <a:rPr lang="en-US" dirty="0" err="1"/>
              <a:t>olan</a:t>
            </a:r>
            <a:r>
              <a:rPr lang="en-US" dirty="0"/>
              <a:t> </a:t>
            </a:r>
            <a:r>
              <a:rPr lang="en-US" dirty="0" err="1"/>
              <a:t>xəstələrdə</a:t>
            </a:r>
            <a:r>
              <a:rPr lang="en-US" dirty="0"/>
              <a:t> </a:t>
            </a:r>
            <a:r>
              <a:rPr lang="en-US" dirty="0" err="1"/>
              <a:t>də</a:t>
            </a:r>
            <a:r>
              <a:rPr lang="en-US" dirty="0"/>
              <a:t> </a:t>
            </a:r>
            <a:r>
              <a:rPr lang="en-US" dirty="0" err="1"/>
              <a:t>nəticə</a:t>
            </a:r>
            <a:r>
              <a:rPr lang="en-US" dirty="0"/>
              <a:t> </a:t>
            </a:r>
            <a:r>
              <a:rPr lang="en-US" dirty="0" err="1"/>
              <a:t>zəif</a:t>
            </a:r>
            <a:r>
              <a:rPr lang="en-US" dirty="0"/>
              <a:t> </a:t>
            </a:r>
            <a:r>
              <a:rPr lang="en-US" dirty="0" err="1"/>
              <a:t>qala</a:t>
            </a:r>
            <a:r>
              <a:rPr lang="en-US" dirty="0"/>
              <a:t> </a:t>
            </a:r>
            <a:r>
              <a:rPr lang="en-US" dirty="0" err="1"/>
              <a:t>bilər</a:t>
            </a:r>
            <a:r>
              <a:rPr lang="en-US" dirty="0"/>
              <a:t> </a:t>
            </a:r>
            <a:r>
              <a:rPr lang="en-US" dirty="0" err="1"/>
              <a:t>və</a:t>
            </a:r>
            <a:r>
              <a:rPr lang="en-US" dirty="0"/>
              <a:t> </a:t>
            </a:r>
            <a:r>
              <a:rPr lang="en-US" dirty="0" err="1"/>
              <a:t>bu</a:t>
            </a:r>
            <a:r>
              <a:rPr lang="en-US" dirty="0"/>
              <a:t>, </a:t>
            </a:r>
            <a:r>
              <a:rPr lang="en-US" dirty="0" err="1"/>
              <a:t>subklinik</a:t>
            </a:r>
            <a:r>
              <a:rPr lang="en-US" dirty="0"/>
              <a:t> </a:t>
            </a:r>
            <a:r>
              <a:rPr lang="en-US" dirty="0" err="1"/>
              <a:t>tıxacın</a:t>
            </a:r>
            <a:r>
              <a:rPr lang="en-US" dirty="0"/>
              <a:t> </a:t>
            </a:r>
            <a:r>
              <a:rPr lang="en-US" dirty="0" err="1"/>
              <a:t>roluna</a:t>
            </a:r>
            <a:r>
              <a:rPr lang="en-US" dirty="0"/>
              <a:t> </a:t>
            </a:r>
            <a:r>
              <a:rPr lang="en-US" dirty="0" err="1"/>
              <a:t>işarə</a:t>
            </a:r>
            <a:r>
              <a:rPr lang="en-US" dirty="0"/>
              <a:t> </a:t>
            </a:r>
            <a:r>
              <a:rPr lang="en-US" dirty="0" err="1"/>
              <a:t>edir</a:t>
            </a:r>
            <a:r>
              <a:rPr lang="en-US" dirty="0"/>
              <a:t>. </a:t>
            </a:r>
            <a:r>
              <a:rPr lang="en-US" dirty="0" err="1"/>
              <a:t>Nəfəs</a:t>
            </a:r>
            <a:r>
              <a:rPr lang="en-US" dirty="0"/>
              <a:t> </a:t>
            </a:r>
            <a:r>
              <a:rPr lang="en-US" dirty="0" err="1"/>
              <a:t>darlığının</a:t>
            </a:r>
            <a:r>
              <a:rPr lang="en-US" dirty="0"/>
              <a:t> </a:t>
            </a:r>
            <a:r>
              <a:rPr lang="en-US" dirty="0" err="1"/>
              <a:t>relyefi</a:t>
            </a:r>
            <a:r>
              <a:rPr lang="en-US" dirty="0"/>
              <a:t> </a:t>
            </a:r>
            <a:r>
              <a:rPr lang="en-US" dirty="0" err="1"/>
              <a:t>dekongesiyanın</a:t>
            </a:r>
            <a:r>
              <a:rPr lang="en-US" dirty="0"/>
              <a:t> </a:t>
            </a:r>
            <a:r>
              <a:rPr lang="en-US" dirty="0" err="1"/>
              <a:t>zəif</a:t>
            </a:r>
            <a:r>
              <a:rPr lang="en-US" dirty="0"/>
              <a:t> </a:t>
            </a:r>
            <a:r>
              <a:rPr lang="en-US" dirty="0" err="1"/>
              <a:t>göstəricisidir</a:t>
            </a:r>
            <a:r>
              <a:rPr lang="en-US" dirty="0"/>
              <a:t>, </a:t>
            </a:r>
            <a:r>
              <a:rPr lang="en-US" dirty="0" err="1"/>
              <a:t>çünki</a:t>
            </a:r>
            <a:r>
              <a:rPr lang="en-US" dirty="0"/>
              <a:t> </a:t>
            </a:r>
            <a:r>
              <a:rPr lang="en-US" dirty="0" err="1"/>
              <a:t>təngnəfəsliyi</a:t>
            </a:r>
            <a:r>
              <a:rPr lang="en-US" dirty="0"/>
              <a:t> </a:t>
            </a:r>
            <a:r>
              <a:rPr lang="en-US" dirty="0" err="1"/>
              <a:t>olmayan</a:t>
            </a:r>
            <a:r>
              <a:rPr lang="en-US" dirty="0"/>
              <a:t> </a:t>
            </a:r>
            <a:r>
              <a:rPr lang="en-US" dirty="0" err="1"/>
              <a:t>xəstələrdə</a:t>
            </a:r>
            <a:r>
              <a:rPr lang="en-US" dirty="0"/>
              <a:t> </a:t>
            </a:r>
            <a:r>
              <a:rPr lang="en-US" dirty="0" err="1"/>
              <a:t>tez-tez</a:t>
            </a:r>
            <a:r>
              <a:rPr lang="en-US" dirty="0"/>
              <a:t> </a:t>
            </a:r>
            <a:r>
              <a:rPr lang="en-US" dirty="0" err="1"/>
              <a:t>hələ</a:t>
            </a:r>
            <a:r>
              <a:rPr lang="en-US" dirty="0"/>
              <a:t> </a:t>
            </a:r>
            <a:r>
              <a:rPr lang="en-US" dirty="0" err="1"/>
              <a:t>də</a:t>
            </a:r>
            <a:r>
              <a:rPr lang="en-US" dirty="0"/>
              <a:t> </a:t>
            </a:r>
            <a:r>
              <a:rPr lang="en-US" dirty="0" err="1"/>
              <a:t>əhəmiyyətli</a:t>
            </a:r>
            <a:r>
              <a:rPr lang="en-US" dirty="0"/>
              <a:t> </a:t>
            </a:r>
            <a:r>
              <a:rPr lang="en-US" dirty="0" err="1"/>
              <a:t>klinik</a:t>
            </a:r>
            <a:r>
              <a:rPr lang="en-US" dirty="0"/>
              <a:t> </a:t>
            </a:r>
            <a:r>
              <a:rPr lang="en-US" dirty="0" err="1"/>
              <a:t>və</a:t>
            </a:r>
            <a:r>
              <a:rPr lang="en-US" dirty="0"/>
              <a:t> </a:t>
            </a:r>
            <a:r>
              <a:rPr lang="en-US" dirty="0" err="1"/>
              <a:t>ya</a:t>
            </a:r>
            <a:r>
              <a:rPr lang="en-US" dirty="0"/>
              <a:t> </a:t>
            </a:r>
            <a:r>
              <a:rPr lang="en-US" dirty="0" err="1"/>
              <a:t>hemodinamik</a:t>
            </a:r>
            <a:r>
              <a:rPr lang="en-US" dirty="0"/>
              <a:t> </a:t>
            </a:r>
            <a:r>
              <a:rPr lang="en-US" dirty="0" err="1"/>
              <a:t>tıkanıklıq</a:t>
            </a:r>
            <a:r>
              <a:rPr lang="en-US" dirty="0"/>
              <a:t> </a:t>
            </a:r>
            <a:r>
              <a:rPr lang="en-US" dirty="0" err="1"/>
              <a:t>olur</a:t>
            </a:r>
            <a:r>
              <a:rPr lang="en-US" dirty="0"/>
              <a:t>. </a:t>
            </a:r>
            <a:r>
              <a:rPr lang="en-US" dirty="0" err="1"/>
              <a:t>Eyni</a:t>
            </a:r>
            <a:r>
              <a:rPr lang="en-US" dirty="0"/>
              <a:t> </a:t>
            </a:r>
            <a:r>
              <a:rPr lang="en-US" dirty="0" err="1"/>
              <a:t>şey</a:t>
            </a:r>
            <a:r>
              <a:rPr lang="en-US" dirty="0"/>
              <a:t>, </a:t>
            </a:r>
            <a:r>
              <a:rPr lang="en-US" dirty="0" err="1"/>
              <a:t>xəstənin</a:t>
            </a:r>
            <a:r>
              <a:rPr lang="en-US" dirty="0"/>
              <a:t> </a:t>
            </a:r>
            <a:r>
              <a:rPr lang="en-US" dirty="0" err="1"/>
              <a:t>stabil</a:t>
            </a:r>
            <a:r>
              <a:rPr lang="en-US" dirty="0"/>
              <a:t> </a:t>
            </a:r>
            <a:r>
              <a:rPr lang="en-US" dirty="0" err="1"/>
              <a:t>olduğu</a:t>
            </a:r>
            <a:r>
              <a:rPr lang="en-US" dirty="0"/>
              <a:t> zaman </a:t>
            </a:r>
            <a:r>
              <a:rPr lang="en-US" dirty="0" err="1"/>
              <a:t>oxşar</a:t>
            </a:r>
            <a:r>
              <a:rPr lang="en-US" dirty="0"/>
              <a:t> </a:t>
            </a:r>
            <a:r>
              <a:rPr lang="en-US" dirty="0" err="1"/>
              <a:t>bədən</a:t>
            </a:r>
            <a:r>
              <a:rPr lang="en-US" dirty="0"/>
              <a:t> </a:t>
            </a:r>
            <a:r>
              <a:rPr lang="en-US" dirty="0" err="1"/>
              <a:t>çəkisinin</a:t>
            </a:r>
            <a:r>
              <a:rPr lang="en-US" dirty="0"/>
              <a:t> </a:t>
            </a:r>
            <a:r>
              <a:rPr lang="en-US" dirty="0" err="1"/>
              <a:t>itirilməsinə</a:t>
            </a:r>
            <a:r>
              <a:rPr lang="en-US" dirty="0"/>
              <a:t> </a:t>
            </a:r>
            <a:r>
              <a:rPr lang="en-US" dirty="0" err="1"/>
              <a:t>də</a:t>
            </a:r>
            <a:r>
              <a:rPr lang="en-US" dirty="0"/>
              <a:t> </a:t>
            </a:r>
            <a:r>
              <a:rPr lang="en-US" dirty="0" err="1"/>
              <a:t>aiddir</a:t>
            </a:r>
            <a:r>
              <a:rPr lang="en-US" dirty="0"/>
              <a:t>. </a:t>
            </a:r>
            <a:r>
              <a:rPr lang="en-US" dirty="0" err="1"/>
              <a:t>Evvolemiyanın</a:t>
            </a:r>
            <a:r>
              <a:rPr lang="en-US" dirty="0"/>
              <a:t> </a:t>
            </a:r>
            <a:r>
              <a:rPr lang="en-US" dirty="0" err="1"/>
              <a:t>və</a:t>
            </a:r>
            <a:r>
              <a:rPr lang="en-US" dirty="0"/>
              <a:t> </a:t>
            </a:r>
            <a:r>
              <a:rPr lang="en-US" dirty="0" err="1"/>
              <a:t>ya</a:t>
            </a:r>
            <a:r>
              <a:rPr lang="en-US" dirty="0"/>
              <a:t> </a:t>
            </a:r>
            <a:r>
              <a:rPr lang="en-US" dirty="0" err="1"/>
              <a:t>dekonjestif</a:t>
            </a:r>
            <a:r>
              <a:rPr lang="en-US" dirty="0"/>
              <a:t> </a:t>
            </a:r>
            <a:r>
              <a:rPr lang="en-US" dirty="0" err="1"/>
              <a:t>terapiya</a:t>
            </a:r>
            <a:r>
              <a:rPr lang="en-US" dirty="0"/>
              <a:t> </a:t>
            </a:r>
            <a:r>
              <a:rPr lang="en-US" dirty="0" err="1"/>
              <a:t>üçün</a:t>
            </a:r>
            <a:r>
              <a:rPr lang="en-US" dirty="0"/>
              <a:t> optimal </a:t>
            </a:r>
            <a:r>
              <a:rPr lang="en-US" dirty="0" err="1"/>
              <a:t>dayanma</a:t>
            </a:r>
            <a:r>
              <a:rPr lang="en-US" dirty="0"/>
              <a:t> </a:t>
            </a:r>
            <a:r>
              <a:rPr lang="en-US" dirty="0" err="1"/>
              <a:t>nöqtəsinin</a:t>
            </a:r>
            <a:r>
              <a:rPr lang="en-US" dirty="0"/>
              <a:t> </a:t>
            </a:r>
            <a:r>
              <a:rPr lang="en-US" dirty="0" err="1"/>
              <a:t>müəyyən</a:t>
            </a:r>
            <a:r>
              <a:rPr lang="en-US" dirty="0"/>
              <a:t> </a:t>
            </a:r>
            <a:r>
              <a:rPr lang="en-US" dirty="0" err="1"/>
              <a:t>edilməsi</a:t>
            </a:r>
            <a:r>
              <a:rPr lang="en-US" dirty="0"/>
              <a:t> </a:t>
            </a:r>
            <a:r>
              <a:rPr lang="en-US" dirty="0" err="1"/>
              <a:t>ürək</a:t>
            </a:r>
            <a:r>
              <a:rPr lang="en-US" dirty="0"/>
              <a:t> </a:t>
            </a:r>
            <a:r>
              <a:rPr lang="en-US" dirty="0" err="1"/>
              <a:t>çatışmazlığında</a:t>
            </a:r>
            <a:r>
              <a:rPr lang="en-US" dirty="0"/>
              <a:t> </a:t>
            </a:r>
            <a:r>
              <a:rPr lang="en-US" dirty="0" err="1"/>
              <a:t>əsas</a:t>
            </a:r>
            <a:r>
              <a:rPr lang="en-US" dirty="0"/>
              <a:t> problem </a:t>
            </a:r>
            <a:r>
              <a:rPr lang="en-US" dirty="0" err="1"/>
              <a:t>olaraq</a:t>
            </a:r>
            <a:r>
              <a:rPr lang="en-US" dirty="0"/>
              <a:t> </a:t>
            </a:r>
            <a:r>
              <a:rPr lang="en-US" dirty="0" err="1"/>
              <a:t>qalır</a:t>
            </a:r>
            <a:r>
              <a:rPr lang="en-US" dirty="0"/>
              <a:t>. Hal-</a:t>
            </a:r>
            <a:r>
              <a:rPr lang="en-US" dirty="0" err="1"/>
              <a:t>hazırda</a:t>
            </a:r>
            <a:r>
              <a:rPr lang="en-US" dirty="0"/>
              <a:t> </a:t>
            </a:r>
            <a:r>
              <a:rPr lang="en-US" dirty="0" err="1"/>
              <a:t>evolemiyanı</a:t>
            </a:r>
            <a:r>
              <a:rPr lang="en-US" dirty="0"/>
              <a:t> </a:t>
            </a:r>
            <a:r>
              <a:rPr lang="en-US" dirty="0" err="1"/>
              <a:t>müəyyən</a:t>
            </a:r>
            <a:r>
              <a:rPr lang="en-US" dirty="0"/>
              <a:t> </a:t>
            </a:r>
            <a:r>
              <a:rPr lang="en-US" dirty="0" err="1"/>
              <a:t>etmək</a:t>
            </a:r>
            <a:r>
              <a:rPr lang="en-US" dirty="0"/>
              <a:t> </a:t>
            </a:r>
            <a:r>
              <a:rPr lang="en-US" dirty="0" err="1"/>
              <a:t>üçün</a:t>
            </a:r>
            <a:r>
              <a:rPr lang="en-US" dirty="0"/>
              <a:t> </a:t>
            </a:r>
            <a:r>
              <a:rPr lang="en-US" dirty="0" err="1"/>
              <a:t>etibarlı</a:t>
            </a:r>
            <a:r>
              <a:rPr lang="en-US" dirty="0"/>
              <a:t> </a:t>
            </a:r>
            <a:r>
              <a:rPr lang="en-US" dirty="0" err="1"/>
              <a:t>praktiki</a:t>
            </a:r>
            <a:r>
              <a:rPr lang="en-US" dirty="0"/>
              <a:t> </a:t>
            </a:r>
            <a:r>
              <a:rPr lang="en-US" dirty="0" err="1"/>
              <a:t>çarpayı</a:t>
            </a:r>
            <a:r>
              <a:rPr lang="en-US" dirty="0"/>
              <a:t> </a:t>
            </a:r>
            <a:r>
              <a:rPr lang="en-US" dirty="0" err="1"/>
              <a:t>testi</a:t>
            </a:r>
            <a:r>
              <a:rPr lang="en-US" dirty="0"/>
              <a:t> </a:t>
            </a:r>
            <a:r>
              <a:rPr lang="en-US" dirty="0" err="1"/>
              <a:t>mövcud</a:t>
            </a:r>
            <a:r>
              <a:rPr lang="en-US" dirty="0"/>
              <a:t> </a:t>
            </a:r>
            <a:r>
              <a:rPr lang="en-US" dirty="0" err="1"/>
              <a:t>deyil</a:t>
            </a:r>
            <a:r>
              <a:rPr lang="en-US" dirty="0"/>
              <a:t>, </a:t>
            </a:r>
            <a:r>
              <a:rPr lang="en-US" dirty="0" err="1"/>
              <a:t>çünki</a:t>
            </a:r>
            <a:r>
              <a:rPr lang="en-US" dirty="0"/>
              <a:t> </a:t>
            </a:r>
            <a:r>
              <a:rPr lang="en-US" dirty="0" err="1"/>
              <a:t>evolemiyanın</a:t>
            </a:r>
            <a:r>
              <a:rPr lang="en-US" dirty="0"/>
              <a:t> </a:t>
            </a:r>
            <a:r>
              <a:rPr lang="en-US" dirty="0" err="1"/>
              <a:t>nəyi</a:t>
            </a:r>
            <a:r>
              <a:rPr lang="en-US" dirty="0"/>
              <a:t> </a:t>
            </a:r>
            <a:r>
              <a:rPr lang="en-US" dirty="0" err="1"/>
              <a:t>əhatə</a:t>
            </a:r>
            <a:r>
              <a:rPr lang="en-US" dirty="0"/>
              <a:t> </a:t>
            </a:r>
            <a:r>
              <a:rPr lang="en-US" dirty="0" err="1"/>
              <a:t>etdiyi</a:t>
            </a:r>
            <a:r>
              <a:rPr lang="en-US" dirty="0"/>
              <a:t> </a:t>
            </a:r>
            <a:r>
              <a:rPr lang="en-US" dirty="0" err="1"/>
              <a:t>hələ</a:t>
            </a:r>
            <a:r>
              <a:rPr lang="en-US" dirty="0"/>
              <a:t> </a:t>
            </a:r>
            <a:r>
              <a:rPr lang="en-US" dirty="0" err="1"/>
              <a:t>aydın</a:t>
            </a:r>
            <a:r>
              <a:rPr lang="en-US" dirty="0"/>
              <a:t> </a:t>
            </a:r>
            <a:r>
              <a:rPr lang="en-US" dirty="0" err="1"/>
              <a:t>deyil</a:t>
            </a:r>
            <a:r>
              <a:rPr lang="en-US" dirty="0"/>
              <a:t>. </a:t>
            </a:r>
            <a:r>
              <a:rPr lang="en-US" dirty="0" err="1"/>
              <a:t>Nəzəri</a:t>
            </a:r>
            <a:r>
              <a:rPr lang="en-US" dirty="0"/>
              <a:t> </a:t>
            </a:r>
            <a:r>
              <a:rPr lang="en-US" dirty="0" err="1"/>
              <a:t>olaraq</a:t>
            </a:r>
            <a:r>
              <a:rPr lang="en-US" dirty="0"/>
              <a:t>, </a:t>
            </a:r>
            <a:r>
              <a:rPr lang="en-US" dirty="0" err="1"/>
              <a:t>bu</a:t>
            </a:r>
            <a:r>
              <a:rPr lang="en-US" dirty="0"/>
              <a:t>, </a:t>
            </a:r>
            <a:r>
              <a:rPr lang="en-US" dirty="0" err="1"/>
              <a:t>bədənin</a:t>
            </a:r>
            <a:r>
              <a:rPr lang="en-US" dirty="0"/>
              <a:t> </a:t>
            </a:r>
            <a:r>
              <a:rPr lang="en-US" dirty="0" err="1"/>
              <a:t>həddindən</a:t>
            </a:r>
            <a:r>
              <a:rPr lang="en-US" dirty="0"/>
              <a:t> </a:t>
            </a:r>
            <a:r>
              <a:rPr lang="en-US" dirty="0" err="1"/>
              <a:t>artıq</a:t>
            </a:r>
            <a:r>
              <a:rPr lang="en-US" dirty="0"/>
              <a:t> </a:t>
            </a:r>
            <a:r>
              <a:rPr lang="en-US" dirty="0" err="1"/>
              <a:t>interstisial</a:t>
            </a:r>
            <a:r>
              <a:rPr lang="en-US" dirty="0"/>
              <a:t> </a:t>
            </a:r>
            <a:r>
              <a:rPr lang="en-US" dirty="0" err="1"/>
              <a:t>maye</a:t>
            </a:r>
            <a:r>
              <a:rPr lang="en-US" dirty="0"/>
              <a:t> </a:t>
            </a:r>
            <a:r>
              <a:rPr lang="en-US" dirty="0" err="1"/>
              <a:t>olmadan</a:t>
            </a:r>
            <a:r>
              <a:rPr lang="en-US" dirty="0"/>
              <a:t> </a:t>
            </a:r>
            <a:r>
              <a:rPr lang="en-US" dirty="0" err="1"/>
              <a:t>və</a:t>
            </a:r>
            <a:r>
              <a:rPr lang="en-US" dirty="0"/>
              <a:t> </a:t>
            </a:r>
            <a:r>
              <a:rPr lang="en-US" dirty="0" err="1"/>
              <a:t>ya</a:t>
            </a:r>
            <a:r>
              <a:rPr lang="en-US" dirty="0"/>
              <a:t> </a:t>
            </a:r>
            <a:r>
              <a:rPr lang="en-US" dirty="0" err="1"/>
              <a:t>ürək</a:t>
            </a:r>
            <a:r>
              <a:rPr lang="en-US" dirty="0"/>
              <a:t> </a:t>
            </a:r>
            <a:r>
              <a:rPr lang="en-US" dirty="0" err="1"/>
              <a:t>doldurma</a:t>
            </a:r>
            <a:r>
              <a:rPr lang="en-US" dirty="0"/>
              <a:t> </a:t>
            </a:r>
            <a:r>
              <a:rPr lang="en-US" dirty="0" err="1"/>
              <a:t>təzyiqlərində</a:t>
            </a:r>
            <a:r>
              <a:rPr lang="en-US" dirty="0"/>
              <a:t> </a:t>
            </a:r>
            <a:r>
              <a:rPr lang="en-US" dirty="0" err="1"/>
              <a:t>zərərli</a:t>
            </a:r>
            <a:r>
              <a:rPr lang="en-US" dirty="0"/>
              <a:t> </a:t>
            </a:r>
            <a:r>
              <a:rPr lang="en-US" dirty="0" err="1"/>
              <a:t>artımın</a:t>
            </a:r>
            <a:r>
              <a:rPr lang="en-US" dirty="0"/>
              <a:t> </a:t>
            </a:r>
            <a:r>
              <a:rPr lang="en-US" dirty="0" err="1"/>
              <a:t>inkişafı</a:t>
            </a:r>
            <a:r>
              <a:rPr lang="en-US" dirty="0"/>
              <a:t> </a:t>
            </a:r>
            <a:r>
              <a:rPr lang="en-US" dirty="0" err="1"/>
              <a:t>olmadan</a:t>
            </a:r>
            <a:r>
              <a:rPr lang="en-US" dirty="0"/>
              <a:t> </a:t>
            </a:r>
            <a:r>
              <a:rPr lang="en-US" dirty="0" err="1"/>
              <a:t>metabolik</a:t>
            </a:r>
            <a:r>
              <a:rPr lang="en-US" dirty="0"/>
              <a:t> </a:t>
            </a:r>
            <a:r>
              <a:rPr lang="en-US" dirty="0" err="1"/>
              <a:t>tələbləri</a:t>
            </a:r>
            <a:r>
              <a:rPr lang="en-US" dirty="0"/>
              <a:t> </a:t>
            </a:r>
            <a:r>
              <a:rPr lang="en-US" dirty="0" err="1"/>
              <a:t>ödəməyə</a:t>
            </a:r>
            <a:r>
              <a:rPr lang="en-US" dirty="0"/>
              <a:t> </a:t>
            </a:r>
            <a:r>
              <a:rPr lang="en-US" dirty="0" err="1"/>
              <a:t>imkan</a:t>
            </a:r>
            <a:r>
              <a:rPr lang="en-US" dirty="0"/>
              <a:t> </a:t>
            </a:r>
            <a:r>
              <a:rPr lang="en-US" dirty="0" err="1"/>
              <a:t>verən</a:t>
            </a:r>
            <a:r>
              <a:rPr lang="en-US" dirty="0"/>
              <a:t> optimal </a:t>
            </a:r>
            <a:r>
              <a:rPr lang="en-US" dirty="0" err="1"/>
              <a:t>maye</a:t>
            </a:r>
            <a:r>
              <a:rPr lang="en-US" dirty="0"/>
              <a:t> </a:t>
            </a:r>
            <a:r>
              <a:rPr lang="en-US" dirty="0" err="1"/>
              <a:t>həcminə</a:t>
            </a:r>
            <a:r>
              <a:rPr lang="en-US" dirty="0"/>
              <a:t> </a:t>
            </a:r>
            <a:r>
              <a:rPr lang="en-US" dirty="0" err="1"/>
              <a:t>aiddir</a:t>
            </a:r>
            <a:r>
              <a:rPr lang="en-US" dirty="0"/>
              <a:t>. </a:t>
            </a:r>
            <a:r>
              <a:rPr lang="en-US" dirty="0" err="1"/>
              <a:t>Həqiqətən</a:t>
            </a:r>
            <a:r>
              <a:rPr lang="en-US" dirty="0"/>
              <a:t>, </a:t>
            </a:r>
            <a:r>
              <a:rPr lang="en-US" dirty="0" err="1"/>
              <a:t>tıkanıklığı</a:t>
            </a:r>
            <a:r>
              <a:rPr lang="en-US" dirty="0"/>
              <a:t> </a:t>
            </a:r>
            <a:r>
              <a:rPr lang="en-US" dirty="0" err="1"/>
              <a:t>aşkar</a:t>
            </a:r>
            <a:r>
              <a:rPr lang="en-US" dirty="0"/>
              <a:t> </a:t>
            </a:r>
            <a:r>
              <a:rPr lang="en-US" dirty="0" err="1"/>
              <a:t>etmək</a:t>
            </a:r>
            <a:r>
              <a:rPr lang="en-US" dirty="0"/>
              <a:t> </a:t>
            </a:r>
            <a:r>
              <a:rPr lang="en-US" dirty="0" err="1"/>
              <a:t>üçün</a:t>
            </a:r>
            <a:r>
              <a:rPr lang="en-US" dirty="0"/>
              <a:t> </a:t>
            </a:r>
            <a:r>
              <a:rPr lang="en-US" dirty="0" err="1"/>
              <a:t>qeyri-invaziv</a:t>
            </a:r>
            <a:r>
              <a:rPr lang="en-US" dirty="0"/>
              <a:t> </a:t>
            </a:r>
            <a:r>
              <a:rPr lang="en-US" dirty="0" err="1"/>
              <a:t>klinik</a:t>
            </a:r>
            <a:r>
              <a:rPr lang="en-US" dirty="0"/>
              <a:t> </a:t>
            </a:r>
            <a:r>
              <a:rPr lang="en-US" dirty="0" err="1"/>
              <a:t>testlərin</a:t>
            </a:r>
            <a:r>
              <a:rPr lang="en-US" dirty="0"/>
              <a:t> </a:t>
            </a:r>
            <a:r>
              <a:rPr lang="en-US" dirty="0" err="1"/>
              <a:t>əksəriyyəti</a:t>
            </a:r>
            <a:r>
              <a:rPr lang="en-US" dirty="0"/>
              <a:t> </a:t>
            </a:r>
            <a:r>
              <a:rPr lang="en-US" dirty="0" err="1"/>
              <a:t>artan</a:t>
            </a:r>
            <a:r>
              <a:rPr lang="en-US" dirty="0"/>
              <a:t> </a:t>
            </a:r>
            <a:r>
              <a:rPr lang="en-US" dirty="0" err="1"/>
              <a:t>doldurma</a:t>
            </a:r>
            <a:r>
              <a:rPr lang="en-US" dirty="0"/>
              <a:t> </a:t>
            </a:r>
            <a:r>
              <a:rPr lang="en-US" dirty="0" err="1"/>
              <a:t>təzyiqlərinin</a:t>
            </a:r>
            <a:r>
              <a:rPr lang="en-US" dirty="0"/>
              <a:t> (</a:t>
            </a:r>
            <a:r>
              <a:rPr lang="en-US" dirty="0" err="1"/>
              <a:t>sağ</a:t>
            </a:r>
            <a:r>
              <a:rPr lang="en-US" dirty="0"/>
              <a:t> atrial </a:t>
            </a:r>
            <a:r>
              <a:rPr lang="en-US" dirty="0" err="1"/>
              <a:t>təzyiq</a:t>
            </a:r>
            <a:r>
              <a:rPr lang="en-US" dirty="0"/>
              <a:t> &gt; 7 mmHg </a:t>
            </a:r>
            <a:r>
              <a:rPr lang="en-US" dirty="0" err="1"/>
              <a:t>və</a:t>
            </a:r>
            <a:r>
              <a:rPr lang="en-US" dirty="0"/>
              <a:t> </a:t>
            </a:r>
            <a:r>
              <a:rPr lang="en-US" dirty="0" err="1"/>
              <a:t>ya</a:t>
            </a:r>
            <a:r>
              <a:rPr lang="en-US" dirty="0"/>
              <a:t> PCWP &gt; 18 mmHg) </a:t>
            </a:r>
            <a:r>
              <a:rPr lang="en-US" dirty="0" err="1"/>
              <a:t>olması</a:t>
            </a:r>
            <a:r>
              <a:rPr lang="en-US" dirty="0"/>
              <a:t> </a:t>
            </a:r>
            <a:r>
              <a:rPr lang="en-US" dirty="0" err="1"/>
              <a:t>üçün</a:t>
            </a:r>
            <a:r>
              <a:rPr lang="en-US" dirty="0"/>
              <a:t> </a:t>
            </a:r>
            <a:r>
              <a:rPr lang="en-US" dirty="0" err="1"/>
              <a:t>surroqat</a:t>
            </a:r>
            <a:r>
              <a:rPr lang="en-US" dirty="0"/>
              <a:t> </a:t>
            </a:r>
            <a:r>
              <a:rPr lang="en-US" dirty="0" err="1"/>
              <a:t>kimi</a:t>
            </a:r>
            <a:r>
              <a:rPr lang="en-US" dirty="0"/>
              <a:t> </a:t>
            </a:r>
            <a:r>
              <a:rPr lang="en-US" dirty="0" err="1"/>
              <a:t>istifadə</a:t>
            </a:r>
            <a:r>
              <a:rPr lang="en-US" dirty="0"/>
              <a:t> </a:t>
            </a:r>
            <a:r>
              <a:rPr lang="en-US" dirty="0" err="1"/>
              <a:t>edilmişdir</a:t>
            </a:r>
            <a:r>
              <a:rPr lang="en-US" dirty="0"/>
              <a:t>. </a:t>
            </a:r>
            <a:r>
              <a:rPr lang="en-US" dirty="0" err="1"/>
              <a:t>Bununla</a:t>
            </a:r>
            <a:r>
              <a:rPr lang="en-US" dirty="0"/>
              <a:t> </a:t>
            </a:r>
            <a:r>
              <a:rPr lang="en-US" dirty="0" err="1"/>
              <a:t>belə</a:t>
            </a:r>
            <a:r>
              <a:rPr lang="en-US" dirty="0"/>
              <a:t>, </a:t>
            </a:r>
            <a:r>
              <a:rPr lang="en-US" dirty="0" err="1"/>
              <a:t>qalıq</a:t>
            </a:r>
            <a:r>
              <a:rPr lang="en-US" dirty="0"/>
              <a:t> </a:t>
            </a:r>
            <a:r>
              <a:rPr lang="en-US" dirty="0" err="1"/>
              <a:t>hemodinamik</a:t>
            </a:r>
            <a:r>
              <a:rPr lang="en-US" dirty="0"/>
              <a:t> </a:t>
            </a:r>
            <a:r>
              <a:rPr lang="en-US" dirty="0" err="1"/>
              <a:t>tıxac</a:t>
            </a:r>
            <a:r>
              <a:rPr lang="en-US" dirty="0"/>
              <a:t> </a:t>
            </a:r>
            <a:r>
              <a:rPr lang="en-US" dirty="0" err="1"/>
              <a:t>olmadan</a:t>
            </a:r>
            <a:r>
              <a:rPr lang="en-US" dirty="0"/>
              <a:t> </a:t>
            </a:r>
            <a:r>
              <a:rPr lang="en-US" dirty="0" err="1"/>
              <a:t>evvolemik</a:t>
            </a:r>
            <a:r>
              <a:rPr lang="en-US" dirty="0"/>
              <a:t> </a:t>
            </a:r>
            <a:r>
              <a:rPr lang="en-US" dirty="0" err="1"/>
              <a:t>nöqtəni</a:t>
            </a:r>
            <a:r>
              <a:rPr lang="en-US" dirty="0"/>
              <a:t> </a:t>
            </a:r>
            <a:r>
              <a:rPr lang="en-US" dirty="0" err="1"/>
              <a:t>aşkar</a:t>
            </a:r>
            <a:r>
              <a:rPr lang="en-US" dirty="0"/>
              <a:t> </a:t>
            </a:r>
            <a:r>
              <a:rPr lang="en-US" dirty="0" err="1"/>
              <a:t>etməkdə</a:t>
            </a:r>
            <a:r>
              <a:rPr lang="en-US" dirty="0"/>
              <a:t> </a:t>
            </a:r>
            <a:r>
              <a:rPr lang="en-US" dirty="0" err="1"/>
              <a:t>onların</a:t>
            </a:r>
            <a:r>
              <a:rPr lang="en-US" dirty="0"/>
              <a:t> </a:t>
            </a:r>
            <a:r>
              <a:rPr lang="en-US" dirty="0" err="1"/>
              <a:t>performansı</a:t>
            </a:r>
            <a:r>
              <a:rPr lang="en-US" dirty="0"/>
              <a:t> </a:t>
            </a:r>
            <a:r>
              <a:rPr lang="en-US" dirty="0" err="1"/>
              <a:t>aydın</a:t>
            </a:r>
            <a:r>
              <a:rPr lang="en-US" dirty="0"/>
              <a:t> </a:t>
            </a:r>
            <a:r>
              <a:rPr lang="en-US" dirty="0" err="1"/>
              <a:t>deyil</a:t>
            </a:r>
            <a:r>
              <a:rPr lang="en-US" dirty="0"/>
              <a:t>. </a:t>
            </a:r>
            <a:r>
              <a:rPr lang="en-US" dirty="0" err="1"/>
              <a:t>Biyomarkerlərə</a:t>
            </a:r>
            <a:r>
              <a:rPr lang="en-US" dirty="0"/>
              <a:t> </a:t>
            </a:r>
            <a:r>
              <a:rPr lang="en-US" dirty="0" err="1"/>
              <a:t>tıxanma</a:t>
            </a:r>
            <a:r>
              <a:rPr lang="en-US" dirty="0"/>
              <a:t> </a:t>
            </a:r>
            <a:r>
              <a:rPr lang="en-US" dirty="0" err="1"/>
              <a:t>vəziyyətinin</a:t>
            </a:r>
            <a:r>
              <a:rPr lang="en-US" dirty="0"/>
              <a:t> </a:t>
            </a:r>
            <a:r>
              <a:rPr lang="en-US" dirty="0" err="1"/>
              <a:t>aşkarlanmasında</a:t>
            </a:r>
            <a:r>
              <a:rPr lang="en-US" dirty="0"/>
              <a:t> </a:t>
            </a:r>
            <a:r>
              <a:rPr lang="en-US" dirty="0" err="1"/>
              <a:t>artan</a:t>
            </a:r>
            <a:r>
              <a:rPr lang="en-US" dirty="0"/>
              <a:t> </a:t>
            </a:r>
            <a:r>
              <a:rPr lang="en-US" dirty="0" err="1"/>
              <a:t>maraq</a:t>
            </a:r>
            <a:r>
              <a:rPr lang="en-US" dirty="0"/>
              <a:t> </a:t>
            </a:r>
            <a:r>
              <a:rPr lang="en-US" dirty="0" err="1"/>
              <a:t>artır</a:t>
            </a:r>
            <a:r>
              <a:rPr lang="en-US" dirty="0"/>
              <a:t>, </a:t>
            </a:r>
            <a:r>
              <a:rPr lang="en-US" dirty="0" err="1"/>
              <a:t>çünki</a:t>
            </a:r>
            <a:r>
              <a:rPr lang="en-US" dirty="0"/>
              <a:t> </a:t>
            </a:r>
            <a:r>
              <a:rPr lang="en-US" dirty="0" err="1"/>
              <a:t>onların</a:t>
            </a:r>
            <a:r>
              <a:rPr lang="en-US" dirty="0"/>
              <a:t> </a:t>
            </a:r>
            <a:r>
              <a:rPr lang="en-US" dirty="0" err="1"/>
              <a:t>asan</a:t>
            </a:r>
            <a:r>
              <a:rPr lang="en-US" dirty="0"/>
              <a:t> </a:t>
            </a:r>
            <a:r>
              <a:rPr lang="en-US" dirty="0" err="1"/>
              <a:t>ölçülməsi</a:t>
            </a:r>
            <a:r>
              <a:rPr lang="en-US" dirty="0"/>
              <a:t> </a:t>
            </a:r>
            <a:r>
              <a:rPr lang="en-US" dirty="0" err="1"/>
              <a:t>üstünlüyü</a:t>
            </a:r>
            <a:r>
              <a:rPr lang="en-US" dirty="0"/>
              <a:t> var. </a:t>
            </a:r>
            <a:r>
              <a:rPr lang="en-US" dirty="0" err="1"/>
              <a:t>Sıxılma</a:t>
            </a:r>
            <a:r>
              <a:rPr lang="en-US" dirty="0"/>
              <a:t> </a:t>
            </a:r>
            <a:r>
              <a:rPr lang="en-US" dirty="0" err="1"/>
              <a:t>üçün</a:t>
            </a:r>
            <a:r>
              <a:rPr lang="en-US" dirty="0"/>
              <a:t> biomarker </a:t>
            </a:r>
            <a:r>
              <a:rPr lang="en-US" dirty="0" err="1"/>
              <a:t>kimi</a:t>
            </a:r>
            <a:r>
              <a:rPr lang="en-US" dirty="0"/>
              <a:t> </a:t>
            </a:r>
            <a:r>
              <a:rPr lang="en-US" dirty="0" err="1"/>
              <a:t>xidmət</a:t>
            </a:r>
            <a:r>
              <a:rPr lang="en-US" dirty="0"/>
              <a:t> </a:t>
            </a:r>
            <a:r>
              <a:rPr lang="en-US" dirty="0" err="1"/>
              <a:t>etmək</a:t>
            </a:r>
            <a:r>
              <a:rPr lang="en-US" dirty="0"/>
              <a:t> </a:t>
            </a:r>
            <a:r>
              <a:rPr lang="en-US" dirty="0" err="1"/>
              <a:t>üçün</a:t>
            </a:r>
            <a:r>
              <a:rPr lang="en-US" dirty="0"/>
              <a:t> </a:t>
            </a:r>
            <a:r>
              <a:rPr lang="en-US" dirty="0" err="1"/>
              <a:t>markerlər</a:t>
            </a:r>
            <a:r>
              <a:rPr lang="en-US" dirty="0"/>
              <a:t> </a:t>
            </a:r>
            <a:r>
              <a:rPr lang="en-US" dirty="0" err="1"/>
              <a:t>yalnız</a:t>
            </a:r>
            <a:r>
              <a:rPr lang="en-US" dirty="0"/>
              <a:t> </a:t>
            </a:r>
            <a:r>
              <a:rPr lang="en-US" dirty="0" err="1"/>
              <a:t>müəyyən</a:t>
            </a:r>
            <a:r>
              <a:rPr lang="en-US" dirty="0"/>
              <a:t> </a:t>
            </a:r>
            <a:r>
              <a:rPr lang="en-US" dirty="0" err="1"/>
              <a:t>bir</a:t>
            </a:r>
            <a:r>
              <a:rPr lang="en-US" dirty="0"/>
              <a:t> zaman </a:t>
            </a:r>
            <a:r>
              <a:rPr lang="en-US" dirty="0" err="1"/>
              <a:t>nöqtəsində</a:t>
            </a:r>
            <a:r>
              <a:rPr lang="en-US" dirty="0"/>
              <a:t> </a:t>
            </a:r>
            <a:r>
              <a:rPr lang="en-US" dirty="0" err="1"/>
              <a:t>tıxacla</a:t>
            </a:r>
            <a:r>
              <a:rPr lang="en-US" dirty="0"/>
              <a:t> </a:t>
            </a:r>
            <a:r>
              <a:rPr lang="en-US" dirty="0" err="1"/>
              <a:t>əlaqələndirilməli</a:t>
            </a:r>
            <a:r>
              <a:rPr lang="en-US" dirty="0"/>
              <a:t> </a:t>
            </a:r>
            <a:r>
              <a:rPr lang="en-US" dirty="0" err="1"/>
              <a:t>deyil</a:t>
            </a:r>
            <a:r>
              <a:rPr lang="en-US" dirty="0"/>
              <a:t>, </a:t>
            </a:r>
            <a:r>
              <a:rPr lang="en-US" dirty="0" err="1"/>
              <a:t>həm</a:t>
            </a:r>
            <a:r>
              <a:rPr lang="en-US" dirty="0"/>
              <a:t> </a:t>
            </a:r>
            <a:r>
              <a:rPr lang="en-US" dirty="0" err="1"/>
              <a:t>də</a:t>
            </a:r>
            <a:r>
              <a:rPr lang="en-US" dirty="0"/>
              <a:t> </a:t>
            </a:r>
            <a:r>
              <a:rPr lang="en-US" dirty="0" err="1"/>
              <a:t>tıxac</a:t>
            </a:r>
            <a:r>
              <a:rPr lang="en-US" dirty="0"/>
              <a:t> </a:t>
            </a:r>
            <a:r>
              <a:rPr lang="en-US" dirty="0" err="1"/>
              <a:t>vəziyyətindəki</a:t>
            </a:r>
            <a:r>
              <a:rPr lang="en-US" dirty="0"/>
              <a:t> </a:t>
            </a:r>
            <a:r>
              <a:rPr lang="en-US" dirty="0" err="1"/>
              <a:t>dəyişikliklərə</a:t>
            </a:r>
            <a:r>
              <a:rPr lang="en-US" dirty="0"/>
              <a:t> </a:t>
            </a:r>
            <a:r>
              <a:rPr lang="en-US" dirty="0" err="1"/>
              <a:t>sürətlə</a:t>
            </a:r>
            <a:r>
              <a:rPr lang="en-US" dirty="0"/>
              <a:t> </a:t>
            </a:r>
            <a:r>
              <a:rPr lang="en-US" dirty="0" err="1"/>
              <a:t>və</a:t>
            </a:r>
            <a:r>
              <a:rPr lang="en-US" dirty="0"/>
              <a:t> </a:t>
            </a:r>
            <a:r>
              <a:rPr lang="en-US" dirty="0" err="1"/>
              <a:t>etibarlı</a:t>
            </a:r>
            <a:r>
              <a:rPr lang="en-US" dirty="0"/>
              <a:t> </a:t>
            </a:r>
            <a:r>
              <a:rPr lang="en-US" dirty="0" err="1"/>
              <a:t>şəkildə</a:t>
            </a:r>
            <a:r>
              <a:rPr lang="en-US" dirty="0"/>
              <a:t> </a:t>
            </a:r>
            <a:r>
              <a:rPr lang="en-US" dirty="0" err="1"/>
              <a:t>reaksiya</a:t>
            </a:r>
            <a:r>
              <a:rPr lang="en-US" dirty="0"/>
              <a:t> </a:t>
            </a:r>
            <a:r>
              <a:rPr lang="en-US" dirty="0" err="1"/>
              <a:t>verməlidir</a:t>
            </a:r>
            <a:r>
              <a:rPr lang="en-US" dirty="0"/>
              <a:t>. NP-</a:t>
            </a:r>
            <a:r>
              <a:rPr lang="en-US" dirty="0" err="1"/>
              <a:t>lər</a:t>
            </a:r>
            <a:r>
              <a:rPr lang="en-US" dirty="0"/>
              <a:t> </a:t>
            </a:r>
            <a:r>
              <a:rPr lang="en-US" dirty="0" err="1"/>
              <a:t>miyokard</a:t>
            </a:r>
            <a:r>
              <a:rPr lang="en-US" dirty="0"/>
              <a:t> </a:t>
            </a:r>
            <a:r>
              <a:rPr lang="en-US" dirty="0" err="1"/>
              <a:t>divarının</a:t>
            </a:r>
            <a:r>
              <a:rPr lang="en-US" dirty="0"/>
              <a:t> </a:t>
            </a:r>
            <a:r>
              <a:rPr lang="en-US" dirty="0" err="1"/>
              <a:t>artan</a:t>
            </a:r>
            <a:r>
              <a:rPr lang="en-US" dirty="0"/>
              <a:t> </a:t>
            </a:r>
            <a:r>
              <a:rPr lang="en-US" dirty="0" err="1"/>
              <a:t>gərginliyinə</a:t>
            </a:r>
            <a:r>
              <a:rPr lang="en-US" dirty="0"/>
              <a:t> </a:t>
            </a:r>
            <a:r>
              <a:rPr lang="en-US" dirty="0" err="1"/>
              <a:t>cavab</a:t>
            </a:r>
            <a:r>
              <a:rPr lang="en-US" dirty="0"/>
              <a:t> </a:t>
            </a:r>
            <a:r>
              <a:rPr lang="en-US" dirty="0" err="1"/>
              <a:t>olaraq</a:t>
            </a:r>
            <a:r>
              <a:rPr lang="en-US" dirty="0"/>
              <a:t> </a:t>
            </a:r>
            <a:r>
              <a:rPr lang="en-US" dirty="0" err="1"/>
              <a:t>buraxılır</a:t>
            </a:r>
            <a:r>
              <a:rPr lang="en-US" dirty="0"/>
              <a:t> </a:t>
            </a:r>
            <a:r>
              <a:rPr lang="en-US" dirty="0" err="1"/>
              <a:t>və</a:t>
            </a:r>
            <a:r>
              <a:rPr lang="en-US" dirty="0"/>
              <a:t> </a:t>
            </a:r>
            <a:r>
              <a:rPr lang="en-US" dirty="0" err="1"/>
              <a:t>bununla</a:t>
            </a:r>
            <a:r>
              <a:rPr lang="en-US" dirty="0"/>
              <a:t> da </a:t>
            </a:r>
            <a:r>
              <a:rPr lang="en-US" dirty="0" err="1"/>
              <a:t>ürəkdaxili</a:t>
            </a:r>
            <a:r>
              <a:rPr lang="en-US" dirty="0"/>
              <a:t> </a:t>
            </a:r>
            <a:r>
              <a:rPr lang="en-US" dirty="0" err="1"/>
              <a:t>doldurma</a:t>
            </a:r>
            <a:r>
              <a:rPr lang="en-US" dirty="0"/>
              <a:t> </a:t>
            </a:r>
            <a:r>
              <a:rPr lang="en-US" dirty="0" err="1"/>
              <a:t>təzyiqlərini</a:t>
            </a:r>
            <a:r>
              <a:rPr lang="en-US" dirty="0"/>
              <a:t> </a:t>
            </a:r>
            <a:r>
              <a:rPr lang="en-US" dirty="0" err="1"/>
              <a:t>əks</a:t>
            </a:r>
            <a:r>
              <a:rPr lang="en-US" dirty="0"/>
              <a:t> </a:t>
            </a:r>
            <a:r>
              <a:rPr lang="en-US" dirty="0" err="1"/>
              <a:t>etdirir</a:t>
            </a:r>
            <a:r>
              <a:rPr lang="en-US" dirty="0"/>
              <a:t>. </a:t>
            </a:r>
            <a:r>
              <a:rPr lang="en-US" dirty="0" err="1"/>
              <a:t>Bununla</a:t>
            </a:r>
            <a:r>
              <a:rPr lang="en-US" dirty="0"/>
              <a:t> </a:t>
            </a:r>
            <a:r>
              <a:rPr lang="en-US" dirty="0" err="1"/>
              <a:t>belə</a:t>
            </a:r>
            <a:r>
              <a:rPr lang="en-US" dirty="0"/>
              <a:t>, </a:t>
            </a:r>
            <a:r>
              <a:rPr lang="en-US" dirty="0" err="1"/>
              <a:t>divar</a:t>
            </a:r>
            <a:r>
              <a:rPr lang="en-US" dirty="0"/>
              <a:t> </a:t>
            </a:r>
            <a:r>
              <a:rPr lang="en-US" dirty="0" err="1"/>
              <a:t>gərginliyinə</a:t>
            </a:r>
            <a:r>
              <a:rPr lang="en-US" dirty="0"/>
              <a:t> </a:t>
            </a:r>
            <a:r>
              <a:rPr lang="en-US" dirty="0" err="1"/>
              <a:t>əlavə</a:t>
            </a:r>
            <a:r>
              <a:rPr lang="en-US" dirty="0"/>
              <a:t> </a:t>
            </a:r>
            <a:r>
              <a:rPr lang="en-US" dirty="0" err="1"/>
              <a:t>olaraq</a:t>
            </a:r>
            <a:r>
              <a:rPr lang="en-US" dirty="0"/>
              <a:t> </a:t>
            </a:r>
            <a:r>
              <a:rPr lang="en-US" dirty="0" err="1"/>
              <a:t>bir</a:t>
            </a:r>
            <a:r>
              <a:rPr lang="en-US" dirty="0"/>
              <a:t> </a:t>
            </a:r>
            <a:r>
              <a:rPr lang="en-US" dirty="0" err="1"/>
              <a:t>çox</a:t>
            </a:r>
            <a:r>
              <a:rPr lang="en-US" dirty="0"/>
              <a:t> </a:t>
            </a:r>
            <a:r>
              <a:rPr lang="en-US" dirty="0" err="1"/>
              <a:t>əlavə</a:t>
            </a:r>
            <a:r>
              <a:rPr lang="en-US" dirty="0"/>
              <a:t> </a:t>
            </a:r>
            <a:r>
              <a:rPr lang="en-US" dirty="0" err="1"/>
              <a:t>amillər</a:t>
            </a:r>
            <a:r>
              <a:rPr lang="en-US" dirty="0"/>
              <a:t> NP </a:t>
            </a:r>
            <a:r>
              <a:rPr lang="en-US" dirty="0" err="1"/>
              <a:t>səviyyələrinə</a:t>
            </a:r>
            <a:r>
              <a:rPr lang="en-US" dirty="0"/>
              <a:t> </a:t>
            </a:r>
            <a:r>
              <a:rPr lang="en-US" dirty="0" err="1"/>
              <a:t>təsir</a:t>
            </a:r>
            <a:r>
              <a:rPr lang="en-US" dirty="0"/>
              <a:t> </a:t>
            </a:r>
            <a:r>
              <a:rPr lang="en-US" dirty="0" err="1"/>
              <a:t>göstərə</a:t>
            </a:r>
            <a:r>
              <a:rPr lang="en-US" dirty="0"/>
              <a:t> </a:t>
            </a:r>
            <a:r>
              <a:rPr lang="en-US" dirty="0" err="1"/>
              <a:t>bilər</a:t>
            </a:r>
            <a:r>
              <a:rPr lang="en-US" dirty="0"/>
              <a:t>. Bu </a:t>
            </a:r>
            <a:r>
              <a:rPr lang="en-US" dirty="0" err="1"/>
              <a:t>günə</a:t>
            </a:r>
            <a:r>
              <a:rPr lang="en-US" dirty="0"/>
              <a:t> </a:t>
            </a:r>
            <a:r>
              <a:rPr lang="en-US" dirty="0" err="1"/>
              <a:t>qədər</a:t>
            </a:r>
            <a:r>
              <a:rPr lang="en-US" dirty="0"/>
              <a:t> </a:t>
            </a:r>
            <a:r>
              <a:rPr lang="en-US" dirty="0" err="1"/>
              <a:t>heç</a:t>
            </a:r>
            <a:r>
              <a:rPr lang="en-US" dirty="0"/>
              <a:t> </a:t>
            </a:r>
            <a:r>
              <a:rPr lang="en-US" dirty="0" err="1"/>
              <a:t>bir</a:t>
            </a:r>
            <a:r>
              <a:rPr lang="en-US" dirty="0"/>
              <a:t> </a:t>
            </a:r>
            <a:r>
              <a:rPr lang="en-US" dirty="0" err="1"/>
              <a:t>randomizə</a:t>
            </a:r>
            <a:r>
              <a:rPr lang="en-US" dirty="0"/>
              <a:t> </a:t>
            </a:r>
            <a:r>
              <a:rPr lang="en-US" dirty="0" err="1"/>
              <a:t>edilmiş</a:t>
            </a:r>
            <a:r>
              <a:rPr lang="en-US" dirty="0"/>
              <a:t> </a:t>
            </a:r>
            <a:r>
              <a:rPr lang="en-US" dirty="0" err="1"/>
              <a:t>nəzarətli</a:t>
            </a:r>
            <a:r>
              <a:rPr lang="en-US" dirty="0"/>
              <a:t> </a:t>
            </a:r>
            <a:r>
              <a:rPr lang="en-US" dirty="0" err="1"/>
              <a:t>sınaq</a:t>
            </a:r>
            <a:r>
              <a:rPr lang="en-US" dirty="0"/>
              <a:t> </a:t>
            </a:r>
            <a:r>
              <a:rPr lang="en-US" dirty="0" err="1"/>
              <a:t>nümayiş</a:t>
            </a:r>
            <a:r>
              <a:rPr lang="en-US" dirty="0"/>
              <a:t> </a:t>
            </a:r>
            <a:r>
              <a:rPr lang="en-US" dirty="0" err="1"/>
              <a:t>etdirməmişdir</a:t>
            </a:r>
            <a:r>
              <a:rPr lang="en-US" dirty="0"/>
              <a:t> ki, </a:t>
            </a:r>
            <a:r>
              <a:rPr lang="en-US" dirty="0" err="1"/>
              <a:t>kəskin</a:t>
            </a:r>
            <a:r>
              <a:rPr lang="en-US" dirty="0"/>
              <a:t> </a:t>
            </a:r>
            <a:r>
              <a:rPr lang="en-US" dirty="0" err="1"/>
              <a:t>ürək</a:t>
            </a:r>
            <a:r>
              <a:rPr lang="en-US" dirty="0"/>
              <a:t> </a:t>
            </a:r>
            <a:r>
              <a:rPr lang="en-US" dirty="0" err="1"/>
              <a:t>çatışmazlığında</a:t>
            </a:r>
            <a:r>
              <a:rPr lang="en-US" dirty="0"/>
              <a:t> NP </a:t>
            </a:r>
            <a:r>
              <a:rPr lang="en-US" dirty="0" err="1"/>
              <a:t>ilə</a:t>
            </a:r>
            <a:r>
              <a:rPr lang="en-US" dirty="0"/>
              <a:t> </a:t>
            </a:r>
            <a:r>
              <a:rPr lang="en-US" dirty="0" err="1"/>
              <a:t>idarə</a:t>
            </a:r>
            <a:r>
              <a:rPr lang="en-US" dirty="0"/>
              <a:t> </a:t>
            </a:r>
            <a:r>
              <a:rPr lang="en-US" dirty="0" err="1"/>
              <a:t>olunan</a:t>
            </a:r>
            <a:r>
              <a:rPr lang="en-US" dirty="0"/>
              <a:t> </a:t>
            </a:r>
            <a:r>
              <a:rPr lang="en-US" dirty="0" err="1"/>
              <a:t>dekonjestif</a:t>
            </a:r>
            <a:r>
              <a:rPr lang="en-US" dirty="0"/>
              <a:t> </a:t>
            </a:r>
            <a:r>
              <a:rPr lang="en-US" dirty="0" err="1"/>
              <a:t>terapiya</a:t>
            </a:r>
            <a:r>
              <a:rPr lang="en-US" dirty="0"/>
              <a:t> </a:t>
            </a:r>
            <a:r>
              <a:rPr lang="en-US" dirty="0" err="1"/>
              <a:t>klinik</a:t>
            </a:r>
            <a:r>
              <a:rPr lang="en-US" dirty="0"/>
              <a:t> </a:t>
            </a:r>
            <a:r>
              <a:rPr lang="en-US" dirty="0" err="1"/>
              <a:t>nəticəni</a:t>
            </a:r>
            <a:r>
              <a:rPr lang="en-US" dirty="0"/>
              <a:t> </a:t>
            </a:r>
            <a:r>
              <a:rPr lang="en-US" dirty="0" err="1"/>
              <a:t>yaxşılaşdırır</a:t>
            </a:r>
            <a:r>
              <a:rPr lang="en-US" dirty="0"/>
              <a:t>. </a:t>
            </a:r>
            <a:r>
              <a:rPr lang="en-US" dirty="0" err="1"/>
              <a:t>Bununla</a:t>
            </a:r>
            <a:r>
              <a:rPr lang="en-US" dirty="0"/>
              <a:t> </a:t>
            </a:r>
            <a:r>
              <a:rPr lang="en-US" dirty="0" err="1"/>
              <a:t>belə</a:t>
            </a:r>
            <a:r>
              <a:rPr lang="en-US" dirty="0"/>
              <a:t>, </a:t>
            </a:r>
            <a:r>
              <a:rPr lang="en-US" dirty="0" err="1"/>
              <a:t>zamanla</a:t>
            </a:r>
            <a:r>
              <a:rPr lang="en-US" dirty="0"/>
              <a:t> NP </a:t>
            </a:r>
            <a:r>
              <a:rPr lang="en-US" dirty="0" err="1"/>
              <a:t>konsentrasiyalarında</a:t>
            </a:r>
            <a:r>
              <a:rPr lang="en-US" dirty="0"/>
              <a:t> </a:t>
            </a:r>
            <a:r>
              <a:rPr lang="en-US" dirty="0" err="1"/>
              <a:t>dəyişikliklər</a:t>
            </a:r>
            <a:r>
              <a:rPr lang="en-US" dirty="0"/>
              <a:t> </a:t>
            </a:r>
            <a:r>
              <a:rPr lang="en-US" dirty="0" err="1"/>
              <a:t>riski</a:t>
            </a:r>
            <a:r>
              <a:rPr lang="en-US" dirty="0"/>
              <a:t> </a:t>
            </a:r>
            <a:r>
              <a:rPr lang="en-US" dirty="0" err="1"/>
              <a:t>daha</a:t>
            </a:r>
            <a:r>
              <a:rPr lang="en-US" dirty="0"/>
              <a:t> da </a:t>
            </a:r>
            <a:r>
              <a:rPr lang="en-US" dirty="0" err="1"/>
              <a:t>təbəqələşdirməyə</a:t>
            </a:r>
            <a:r>
              <a:rPr lang="en-US" dirty="0"/>
              <a:t> </a:t>
            </a:r>
            <a:r>
              <a:rPr lang="en-US" dirty="0" err="1"/>
              <a:t>kömək</a:t>
            </a:r>
            <a:r>
              <a:rPr lang="en-US" dirty="0"/>
              <a:t> </a:t>
            </a:r>
            <a:r>
              <a:rPr lang="en-US" dirty="0" err="1"/>
              <a:t>edə</a:t>
            </a:r>
            <a:r>
              <a:rPr lang="en-US" dirty="0"/>
              <a:t> </a:t>
            </a:r>
            <a:r>
              <a:rPr lang="en-US" dirty="0" err="1"/>
              <a:t>bilər</a:t>
            </a:r>
            <a:r>
              <a:rPr lang="en-US" dirty="0"/>
              <a:t>, </a:t>
            </a:r>
            <a:r>
              <a:rPr lang="en-US" dirty="0" err="1"/>
              <a:t>çünki</a:t>
            </a:r>
            <a:r>
              <a:rPr lang="en-US" dirty="0"/>
              <a:t> </a:t>
            </a:r>
            <a:r>
              <a:rPr lang="en-US" dirty="0" err="1"/>
              <a:t>əvvəllər</a:t>
            </a:r>
            <a:r>
              <a:rPr lang="en-US" dirty="0"/>
              <a:t> </a:t>
            </a:r>
            <a:r>
              <a:rPr lang="en-US" dirty="0" err="1"/>
              <a:t>yüksəlmiş</a:t>
            </a:r>
            <a:r>
              <a:rPr lang="en-US" dirty="0"/>
              <a:t> NP </a:t>
            </a:r>
            <a:r>
              <a:rPr lang="en-US" dirty="0" err="1"/>
              <a:t>səviyyələrində</a:t>
            </a:r>
            <a:r>
              <a:rPr lang="en-US" dirty="0"/>
              <a:t> </a:t>
            </a:r>
            <a:r>
              <a:rPr lang="en-US" dirty="0" err="1"/>
              <a:t>kortəbii</a:t>
            </a:r>
            <a:r>
              <a:rPr lang="en-US" dirty="0"/>
              <a:t> </a:t>
            </a:r>
            <a:r>
              <a:rPr lang="en-US" dirty="0" err="1"/>
              <a:t>və</a:t>
            </a:r>
            <a:r>
              <a:rPr lang="en-US" dirty="0"/>
              <a:t> </a:t>
            </a:r>
            <a:r>
              <a:rPr lang="en-US" dirty="0" err="1"/>
              <a:t>ya</a:t>
            </a:r>
            <a:r>
              <a:rPr lang="en-US" dirty="0"/>
              <a:t> </a:t>
            </a:r>
            <a:r>
              <a:rPr lang="en-US" dirty="0" err="1"/>
              <a:t>müvafiq</a:t>
            </a:r>
            <a:r>
              <a:rPr lang="en-US" dirty="0"/>
              <a:t> </a:t>
            </a:r>
            <a:r>
              <a:rPr lang="en-US" dirty="0" err="1"/>
              <a:t>tibbi</a:t>
            </a:r>
            <a:r>
              <a:rPr lang="en-US" dirty="0"/>
              <a:t> </a:t>
            </a:r>
            <a:r>
              <a:rPr lang="en-US" dirty="0" err="1"/>
              <a:t>terapiyanın</a:t>
            </a:r>
            <a:r>
              <a:rPr lang="en-US" dirty="0"/>
              <a:t> </a:t>
            </a:r>
            <a:r>
              <a:rPr lang="en-US" dirty="0" err="1"/>
              <a:t>tətbiqi</a:t>
            </a:r>
            <a:r>
              <a:rPr lang="en-US" dirty="0"/>
              <a:t> </a:t>
            </a:r>
            <a:r>
              <a:rPr lang="en-US" dirty="0" err="1"/>
              <a:t>ilə</a:t>
            </a:r>
            <a:r>
              <a:rPr lang="en-US" dirty="0"/>
              <a:t> </a:t>
            </a:r>
            <a:r>
              <a:rPr lang="en-US" dirty="0" err="1"/>
              <a:t>əldə</a:t>
            </a:r>
            <a:r>
              <a:rPr lang="en-US" dirty="0"/>
              <a:t> </a:t>
            </a:r>
            <a:r>
              <a:rPr lang="en-US" dirty="0" err="1"/>
              <a:t>edilmiş</a:t>
            </a:r>
            <a:r>
              <a:rPr lang="en-US" dirty="0"/>
              <a:t> </a:t>
            </a:r>
            <a:r>
              <a:rPr lang="en-US" dirty="0" err="1"/>
              <a:t>azalmalar</a:t>
            </a:r>
            <a:r>
              <a:rPr lang="en-US" dirty="0"/>
              <a:t>, </a:t>
            </a:r>
            <a:r>
              <a:rPr lang="en-US" dirty="0" err="1"/>
              <a:t>həll</a:t>
            </a:r>
            <a:r>
              <a:rPr lang="en-US" dirty="0"/>
              <a:t> </a:t>
            </a:r>
            <a:r>
              <a:rPr lang="en-US" dirty="0" err="1"/>
              <a:t>olunan</a:t>
            </a:r>
            <a:r>
              <a:rPr lang="en-US" dirty="0"/>
              <a:t> CD146, karbohidratantigen-125-in </a:t>
            </a:r>
            <a:r>
              <a:rPr lang="en-US" dirty="0" err="1"/>
              <a:t>klinik</a:t>
            </a:r>
            <a:r>
              <a:rPr lang="en-US" dirty="0"/>
              <a:t> </a:t>
            </a:r>
            <a:r>
              <a:rPr lang="en-US" dirty="0" err="1"/>
              <a:t>nəticələrinin</a:t>
            </a:r>
            <a:r>
              <a:rPr lang="en-US" dirty="0"/>
              <a:t> </a:t>
            </a:r>
            <a:r>
              <a:rPr lang="en-US" dirty="0" err="1"/>
              <a:t>yaxşılaşması</a:t>
            </a:r>
            <a:r>
              <a:rPr lang="en-US" dirty="0"/>
              <a:t> </a:t>
            </a:r>
            <a:r>
              <a:rPr lang="en-US" dirty="0" err="1"/>
              <a:t>ilə</a:t>
            </a:r>
            <a:r>
              <a:rPr lang="en-US" dirty="0"/>
              <a:t> </a:t>
            </a:r>
            <a:r>
              <a:rPr lang="en-US" dirty="0" err="1"/>
              <a:t>əlaqəli</a:t>
            </a:r>
            <a:r>
              <a:rPr lang="en-US" dirty="0"/>
              <a:t> </a:t>
            </a:r>
            <a:r>
              <a:rPr lang="en-US" dirty="0" err="1"/>
              <a:t>görünür</a:t>
            </a:r>
            <a:r>
              <a:rPr lang="en-US" dirty="0"/>
              <a:t>. </a:t>
            </a:r>
            <a:r>
              <a:rPr lang="en-US" dirty="0" err="1"/>
              <a:t>və</a:t>
            </a:r>
            <a:r>
              <a:rPr lang="en-US" dirty="0"/>
              <a:t> </a:t>
            </a:r>
            <a:r>
              <a:rPr lang="en-US" dirty="0" err="1"/>
              <a:t>adrenomedulin</a:t>
            </a:r>
            <a:r>
              <a:rPr lang="en-US" dirty="0"/>
              <a:t> damar </a:t>
            </a:r>
            <a:r>
              <a:rPr lang="en-US" dirty="0" err="1"/>
              <a:t>tıkanıklığını</a:t>
            </a:r>
            <a:r>
              <a:rPr lang="en-US" dirty="0"/>
              <a:t> </a:t>
            </a:r>
            <a:r>
              <a:rPr lang="en-US" dirty="0" err="1"/>
              <a:t>daha</a:t>
            </a:r>
            <a:r>
              <a:rPr lang="en-US" dirty="0"/>
              <a:t> </a:t>
            </a:r>
            <a:r>
              <a:rPr lang="en-US" dirty="0" err="1"/>
              <a:t>dəqiq</a:t>
            </a:r>
            <a:r>
              <a:rPr lang="en-US" dirty="0"/>
              <a:t> </a:t>
            </a:r>
            <a:r>
              <a:rPr lang="en-US" dirty="0" err="1"/>
              <a:t>əks</a:t>
            </a:r>
            <a:r>
              <a:rPr lang="en-US" dirty="0"/>
              <a:t> </a:t>
            </a:r>
            <a:r>
              <a:rPr lang="en-US" dirty="0" err="1"/>
              <a:t>etdirən</a:t>
            </a:r>
            <a:r>
              <a:rPr lang="en-US" dirty="0"/>
              <a:t> yeni </a:t>
            </a:r>
            <a:r>
              <a:rPr lang="en-US" dirty="0" err="1"/>
              <a:t>biomarkerlərdir</a:t>
            </a:r>
            <a:r>
              <a:rPr lang="en-US" dirty="0"/>
              <a:t>. </a:t>
            </a:r>
            <a:r>
              <a:rPr lang="en-US" dirty="0" err="1"/>
              <a:t>Onlar</a:t>
            </a:r>
            <a:r>
              <a:rPr lang="en-US" dirty="0"/>
              <a:t> </a:t>
            </a:r>
            <a:r>
              <a:rPr lang="en-US" dirty="0" err="1"/>
              <a:t>potensial</a:t>
            </a:r>
            <a:r>
              <a:rPr lang="en-US" dirty="0"/>
              <a:t> </a:t>
            </a:r>
            <a:r>
              <a:rPr lang="en-US" dirty="0" err="1"/>
              <a:t>olaraq</a:t>
            </a:r>
            <a:r>
              <a:rPr lang="en-US" dirty="0"/>
              <a:t> </a:t>
            </a:r>
            <a:r>
              <a:rPr lang="en-US" dirty="0" err="1"/>
              <a:t>ürək</a:t>
            </a:r>
            <a:r>
              <a:rPr lang="en-US" dirty="0"/>
              <a:t> </a:t>
            </a:r>
            <a:r>
              <a:rPr lang="en-US" dirty="0" err="1"/>
              <a:t>tıkanıklığını</a:t>
            </a:r>
            <a:r>
              <a:rPr lang="en-US" dirty="0"/>
              <a:t> </a:t>
            </a:r>
            <a:r>
              <a:rPr lang="en-US" dirty="0" err="1"/>
              <a:t>əks</a:t>
            </a:r>
            <a:r>
              <a:rPr lang="en-US" dirty="0"/>
              <a:t> </a:t>
            </a:r>
            <a:r>
              <a:rPr lang="en-US" dirty="0" err="1"/>
              <a:t>etdirən</a:t>
            </a:r>
            <a:r>
              <a:rPr lang="en-US" dirty="0"/>
              <a:t> NP-</a:t>
            </a:r>
            <a:r>
              <a:rPr lang="en-US" dirty="0" err="1"/>
              <a:t>lərin</a:t>
            </a:r>
            <a:r>
              <a:rPr lang="en-US" dirty="0"/>
              <a:t> </a:t>
            </a:r>
            <a:r>
              <a:rPr lang="en-US" dirty="0" err="1"/>
              <a:t>dəyərinə</a:t>
            </a:r>
            <a:r>
              <a:rPr lang="en-US" dirty="0"/>
              <a:t> </a:t>
            </a:r>
            <a:r>
              <a:rPr lang="en-US" dirty="0" err="1"/>
              <a:t>əlavə</a:t>
            </a:r>
            <a:r>
              <a:rPr lang="en-US" dirty="0"/>
              <a:t> </a:t>
            </a:r>
            <a:r>
              <a:rPr lang="en-US" dirty="0" err="1"/>
              <a:t>olaraq</a:t>
            </a:r>
            <a:r>
              <a:rPr lang="en-US" dirty="0"/>
              <a:t> </a:t>
            </a:r>
            <a:r>
              <a:rPr lang="en-US" dirty="0" err="1"/>
              <a:t>artan</a:t>
            </a:r>
            <a:r>
              <a:rPr lang="en-US" dirty="0"/>
              <a:t> </a:t>
            </a:r>
            <a:r>
              <a:rPr lang="en-US" dirty="0" err="1"/>
              <a:t>məlumat</a:t>
            </a:r>
            <a:r>
              <a:rPr lang="en-US" dirty="0"/>
              <a:t> </a:t>
            </a:r>
            <a:r>
              <a:rPr lang="en-US" dirty="0" err="1"/>
              <a:t>təklif</a:t>
            </a:r>
            <a:r>
              <a:rPr lang="en-US" dirty="0"/>
              <a:t> </a:t>
            </a:r>
            <a:r>
              <a:rPr lang="en-US" dirty="0" err="1"/>
              <a:t>edə</a:t>
            </a:r>
            <a:r>
              <a:rPr lang="en-US" dirty="0"/>
              <a:t> </a:t>
            </a:r>
            <a:r>
              <a:rPr lang="en-US" dirty="0" err="1"/>
              <a:t>bilər</a:t>
            </a:r>
            <a:r>
              <a:rPr lang="en-US" dirty="0"/>
              <a:t>. </a:t>
            </a:r>
            <a:r>
              <a:rPr lang="en-US" dirty="0" err="1"/>
              <a:t>Bununla</a:t>
            </a:r>
            <a:r>
              <a:rPr lang="en-US" dirty="0"/>
              <a:t> </a:t>
            </a:r>
            <a:r>
              <a:rPr lang="en-US" dirty="0" err="1"/>
              <a:t>belə</a:t>
            </a:r>
            <a:r>
              <a:rPr lang="en-US" dirty="0"/>
              <a:t>, </a:t>
            </a:r>
            <a:r>
              <a:rPr lang="en-US" dirty="0" err="1"/>
              <a:t>onların</a:t>
            </a:r>
            <a:r>
              <a:rPr lang="en-US" dirty="0"/>
              <a:t> </a:t>
            </a:r>
            <a:r>
              <a:rPr lang="en-US" dirty="0" err="1"/>
              <a:t>istifadəsi</a:t>
            </a:r>
            <a:r>
              <a:rPr lang="en-US" dirty="0"/>
              <a:t> </a:t>
            </a:r>
            <a:r>
              <a:rPr lang="en-US" dirty="0" err="1"/>
              <a:t>hazırda</a:t>
            </a:r>
            <a:r>
              <a:rPr lang="en-US" dirty="0"/>
              <a:t> </a:t>
            </a:r>
            <a:r>
              <a:rPr lang="en-US" dirty="0" err="1"/>
              <a:t>tədqiqat</a:t>
            </a:r>
            <a:r>
              <a:rPr lang="en-US" dirty="0"/>
              <a:t> </a:t>
            </a:r>
            <a:r>
              <a:rPr lang="en-US" dirty="0" err="1"/>
              <a:t>sahəsi</a:t>
            </a:r>
            <a:r>
              <a:rPr lang="en-US" dirty="0"/>
              <a:t> </a:t>
            </a:r>
            <a:r>
              <a:rPr lang="en-US" dirty="0" err="1"/>
              <a:t>ilə</a:t>
            </a:r>
            <a:r>
              <a:rPr lang="en-US" dirty="0"/>
              <a:t> </a:t>
            </a:r>
            <a:r>
              <a:rPr lang="en-US" dirty="0" err="1"/>
              <a:t>məhdudlaşır</a:t>
            </a:r>
            <a:r>
              <a:rPr lang="en-US" dirty="0"/>
              <a:t> </a:t>
            </a:r>
            <a:r>
              <a:rPr lang="en-US" dirty="0" err="1"/>
              <a:t>və</a:t>
            </a:r>
            <a:r>
              <a:rPr lang="en-US" dirty="0"/>
              <a:t> </a:t>
            </a:r>
            <a:r>
              <a:rPr lang="en-US" dirty="0" err="1"/>
              <a:t>klinik</a:t>
            </a:r>
            <a:r>
              <a:rPr lang="en-US" dirty="0"/>
              <a:t> </a:t>
            </a:r>
            <a:r>
              <a:rPr lang="en-US" dirty="0" err="1"/>
              <a:t>praktikada</a:t>
            </a:r>
            <a:r>
              <a:rPr lang="en-US" dirty="0"/>
              <a:t> </a:t>
            </a:r>
            <a:r>
              <a:rPr lang="en-US" dirty="0" err="1"/>
              <a:t>daha</a:t>
            </a:r>
            <a:r>
              <a:rPr lang="en-US" dirty="0"/>
              <a:t> </a:t>
            </a:r>
            <a:r>
              <a:rPr lang="en-US" dirty="0" err="1"/>
              <a:t>az</a:t>
            </a:r>
            <a:r>
              <a:rPr lang="en-US" dirty="0"/>
              <a:t> </a:t>
            </a:r>
            <a:r>
              <a:rPr lang="en-US" dirty="0" err="1"/>
              <a:t>yerləşmişdir</a:t>
            </a:r>
            <a:r>
              <a:rPr lang="en-US" dirty="0"/>
              <a:t>. </a:t>
            </a:r>
            <a:r>
              <a:rPr lang="en-US" dirty="0" err="1"/>
              <a:t>Damardaxili</a:t>
            </a:r>
            <a:r>
              <a:rPr lang="en-US" dirty="0"/>
              <a:t> </a:t>
            </a:r>
            <a:r>
              <a:rPr lang="en-US" dirty="0" err="1"/>
              <a:t>həcmin</a:t>
            </a:r>
            <a:r>
              <a:rPr lang="en-US" dirty="0"/>
              <a:t> </a:t>
            </a:r>
            <a:r>
              <a:rPr lang="en-US" dirty="0" err="1"/>
              <a:t>azalmasının</a:t>
            </a:r>
            <a:r>
              <a:rPr lang="en-US" dirty="0"/>
              <a:t> </a:t>
            </a:r>
            <a:r>
              <a:rPr lang="en-US" dirty="0" err="1"/>
              <a:t>göstəricisi</a:t>
            </a:r>
            <a:r>
              <a:rPr lang="en-US" dirty="0"/>
              <a:t> </a:t>
            </a:r>
            <a:r>
              <a:rPr lang="en-US" dirty="0" err="1"/>
              <a:t>kimi</a:t>
            </a:r>
            <a:r>
              <a:rPr lang="en-US" dirty="0"/>
              <a:t> </a:t>
            </a:r>
            <a:r>
              <a:rPr lang="en-US" dirty="0" err="1"/>
              <a:t>dekongessiyadan</a:t>
            </a:r>
            <a:r>
              <a:rPr lang="en-US" dirty="0"/>
              <a:t> </a:t>
            </a:r>
            <a:r>
              <a:rPr lang="en-US" dirty="0" err="1"/>
              <a:t>sonra</a:t>
            </a:r>
            <a:r>
              <a:rPr lang="en-US" dirty="0"/>
              <a:t> </a:t>
            </a:r>
            <a:r>
              <a:rPr lang="en-US" dirty="0" err="1"/>
              <a:t>hemoglobinin</a:t>
            </a:r>
            <a:r>
              <a:rPr lang="en-US" dirty="0"/>
              <a:t> </a:t>
            </a:r>
            <a:r>
              <a:rPr lang="en-US" dirty="0" err="1"/>
              <a:t>artması</a:t>
            </a:r>
            <a:r>
              <a:rPr lang="en-US" dirty="0"/>
              <a:t> (</a:t>
            </a:r>
            <a:r>
              <a:rPr lang="en-US" dirty="0" err="1"/>
              <a:t>hemokonsentrasiya</a:t>
            </a:r>
            <a:r>
              <a:rPr lang="en-US" dirty="0"/>
              <a:t>) </a:t>
            </a:r>
            <a:r>
              <a:rPr lang="en-US" dirty="0" err="1"/>
              <a:t>təklif</a:t>
            </a:r>
            <a:r>
              <a:rPr lang="en-US" dirty="0"/>
              <a:t> </a:t>
            </a:r>
            <a:r>
              <a:rPr lang="en-US" dirty="0" err="1"/>
              <a:t>edilmişdir</a:t>
            </a:r>
            <a:r>
              <a:rPr lang="en-US" dirty="0"/>
              <a:t>. </a:t>
            </a:r>
            <a:r>
              <a:rPr lang="en-US" dirty="0" err="1"/>
              <a:t>Bununla</a:t>
            </a:r>
            <a:r>
              <a:rPr lang="en-US" dirty="0"/>
              <a:t> </a:t>
            </a:r>
            <a:r>
              <a:rPr lang="en-US" dirty="0" err="1"/>
              <a:t>belə</a:t>
            </a:r>
            <a:r>
              <a:rPr lang="en-US" dirty="0"/>
              <a:t>, </a:t>
            </a:r>
            <a:r>
              <a:rPr lang="en-US" dirty="0" err="1"/>
              <a:t>hemokonsentrasiya</a:t>
            </a:r>
            <a:r>
              <a:rPr lang="en-US" dirty="0"/>
              <a:t> </a:t>
            </a:r>
            <a:r>
              <a:rPr lang="en-US" dirty="0" err="1"/>
              <a:t>yalnız</a:t>
            </a:r>
            <a:r>
              <a:rPr lang="en-US" dirty="0"/>
              <a:t> </a:t>
            </a:r>
            <a:r>
              <a:rPr lang="en-US" dirty="0" err="1"/>
              <a:t>iki</a:t>
            </a:r>
            <a:r>
              <a:rPr lang="en-US" dirty="0"/>
              <a:t> </a:t>
            </a:r>
            <a:r>
              <a:rPr lang="en-US" dirty="0" err="1"/>
              <a:t>vaxt</a:t>
            </a:r>
            <a:r>
              <a:rPr lang="en-US" dirty="0"/>
              <a:t> </a:t>
            </a:r>
            <a:r>
              <a:rPr lang="en-US" dirty="0" err="1"/>
              <a:t>nöqtəsi</a:t>
            </a:r>
            <a:r>
              <a:rPr lang="en-US" dirty="0"/>
              <a:t> </a:t>
            </a:r>
            <a:r>
              <a:rPr lang="en-US" dirty="0" err="1"/>
              <a:t>arasında</a:t>
            </a:r>
            <a:r>
              <a:rPr lang="en-US" dirty="0"/>
              <a:t> </a:t>
            </a:r>
            <a:r>
              <a:rPr lang="en-US" dirty="0" err="1"/>
              <a:t>plazma</a:t>
            </a:r>
            <a:r>
              <a:rPr lang="en-US" dirty="0"/>
              <a:t> </a:t>
            </a:r>
            <a:r>
              <a:rPr lang="en-US" dirty="0" err="1"/>
              <a:t>həcminin</a:t>
            </a:r>
            <a:r>
              <a:rPr lang="en-US" dirty="0"/>
              <a:t> </a:t>
            </a:r>
            <a:r>
              <a:rPr lang="en-US" dirty="0" err="1"/>
              <a:t>nisbi</a:t>
            </a:r>
            <a:r>
              <a:rPr lang="en-US" dirty="0"/>
              <a:t> </a:t>
            </a:r>
            <a:r>
              <a:rPr lang="en-US" dirty="0" err="1"/>
              <a:t>azalmasının</a:t>
            </a:r>
            <a:r>
              <a:rPr lang="en-US" dirty="0"/>
              <a:t> </a:t>
            </a:r>
            <a:r>
              <a:rPr lang="en-US" dirty="0" err="1"/>
              <a:t>surroqatını</a:t>
            </a:r>
            <a:r>
              <a:rPr lang="en-US" dirty="0"/>
              <a:t> </a:t>
            </a:r>
            <a:r>
              <a:rPr lang="en-US" dirty="0" err="1"/>
              <a:t>təmin</a:t>
            </a:r>
            <a:r>
              <a:rPr lang="en-US" dirty="0"/>
              <a:t> </a:t>
            </a:r>
            <a:r>
              <a:rPr lang="en-US" dirty="0" err="1"/>
              <a:t>edir</a:t>
            </a:r>
            <a:r>
              <a:rPr lang="en-US" dirty="0"/>
              <a:t> </a:t>
            </a:r>
            <a:r>
              <a:rPr lang="en-US" dirty="0" err="1"/>
              <a:t>və</a:t>
            </a:r>
            <a:r>
              <a:rPr lang="en-US" dirty="0"/>
              <a:t> buna </a:t>
            </a:r>
            <a:r>
              <a:rPr lang="en-US" dirty="0" err="1"/>
              <a:t>görə</a:t>
            </a:r>
            <a:r>
              <a:rPr lang="en-US" dirty="0"/>
              <a:t> </a:t>
            </a:r>
            <a:r>
              <a:rPr lang="en-US" dirty="0" err="1"/>
              <a:t>də</a:t>
            </a:r>
            <a:r>
              <a:rPr lang="en-US" dirty="0"/>
              <a:t> </a:t>
            </a:r>
            <a:r>
              <a:rPr lang="en-US" dirty="0" err="1"/>
              <a:t>mütləq</a:t>
            </a:r>
            <a:r>
              <a:rPr lang="en-US" dirty="0"/>
              <a:t> </a:t>
            </a:r>
            <a:r>
              <a:rPr lang="en-US" dirty="0" err="1"/>
              <a:t>plazma</a:t>
            </a:r>
            <a:r>
              <a:rPr lang="en-US" dirty="0"/>
              <a:t> </a:t>
            </a:r>
            <a:r>
              <a:rPr lang="en-US" dirty="0" err="1"/>
              <a:t>həcminin</a:t>
            </a:r>
            <a:r>
              <a:rPr lang="en-US" dirty="0"/>
              <a:t> </a:t>
            </a:r>
            <a:r>
              <a:rPr lang="en-US" dirty="0" err="1"/>
              <a:t>göstəricisini</a:t>
            </a:r>
            <a:r>
              <a:rPr lang="en-US" dirty="0"/>
              <a:t> </a:t>
            </a:r>
            <a:r>
              <a:rPr lang="en-US" dirty="0" err="1"/>
              <a:t>təmin</a:t>
            </a:r>
            <a:r>
              <a:rPr lang="en-US" dirty="0"/>
              <a:t> </a:t>
            </a:r>
            <a:r>
              <a:rPr lang="en-US" dirty="0" err="1"/>
              <a:t>etmir</a:t>
            </a:r>
            <a:r>
              <a:rPr lang="en-US" dirty="0"/>
              <a:t> (</a:t>
            </a:r>
            <a:r>
              <a:rPr lang="en-US" dirty="0" err="1"/>
              <a:t>hədəf</a:t>
            </a:r>
            <a:r>
              <a:rPr lang="en-US" dirty="0"/>
              <a:t> ola </a:t>
            </a:r>
            <a:r>
              <a:rPr lang="en-US" dirty="0" err="1"/>
              <a:t>bilər</a:t>
            </a:r>
            <a:r>
              <a:rPr lang="en-US" dirty="0"/>
              <a:t>). </a:t>
            </a:r>
            <a:r>
              <a:rPr lang="en-US" dirty="0" err="1"/>
              <a:t>Yalnız</a:t>
            </a:r>
            <a:r>
              <a:rPr lang="en-US" dirty="0"/>
              <a:t> </a:t>
            </a:r>
            <a:r>
              <a:rPr lang="en-US" dirty="0" err="1"/>
              <a:t>gec</a:t>
            </a:r>
            <a:r>
              <a:rPr lang="en-US" dirty="0"/>
              <a:t> </a:t>
            </a:r>
            <a:r>
              <a:rPr lang="en-US" dirty="0" err="1"/>
              <a:t>hemokonsentrasiya</a:t>
            </a:r>
            <a:r>
              <a:rPr lang="en-US" dirty="0"/>
              <a:t> (</a:t>
            </a:r>
            <a:r>
              <a:rPr lang="en-US" dirty="0" err="1"/>
              <a:t>məsələn</a:t>
            </a:r>
            <a:r>
              <a:rPr lang="en-US" dirty="0"/>
              <a:t>, </a:t>
            </a:r>
            <a:r>
              <a:rPr lang="en-US" dirty="0" err="1"/>
              <a:t>xəstəxanaya</a:t>
            </a:r>
            <a:r>
              <a:rPr lang="en-US" dirty="0"/>
              <a:t> </a:t>
            </a:r>
            <a:r>
              <a:rPr lang="en-US" dirty="0" err="1"/>
              <a:t>yerləşdirmənin</a:t>
            </a:r>
            <a:r>
              <a:rPr lang="en-US" dirty="0"/>
              <a:t> son </a:t>
            </a:r>
            <a:r>
              <a:rPr lang="en-US" dirty="0" err="1"/>
              <a:t>günlərində</a:t>
            </a:r>
            <a:r>
              <a:rPr lang="en-US" dirty="0"/>
              <a:t>) </a:t>
            </a:r>
            <a:r>
              <a:rPr lang="en-US" dirty="0" err="1"/>
              <a:t>yaxşılaşmış</a:t>
            </a:r>
            <a:r>
              <a:rPr lang="en-US" dirty="0"/>
              <a:t> </a:t>
            </a:r>
            <a:r>
              <a:rPr lang="en-US" dirty="0" err="1"/>
              <a:t>nəticə</a:t>
            </a:r>
            <a:r>
              <a:rPr lang="en-US" dirty="0"/>
              <a:t> </a:t>
            </a:r>
            <a:r>
              <a:rPr lang="en-US" dirty="0" err="1"/>
              <a:t>ilə</a:t>
            </a:r>
            <a:r>
              <a:rPr lang="en-US" dirty="0"/>
              <a:t> </a:t>
            </a:r>
            <a:r>
              <a:rPr lang="en-US" dirty="0" err="1"/>
              <a:t>əlaqələndirildi</a:t>
            </a:r>
            <a:r>
              <a:rPr lang="en-US" dirty="0"/>
              <a:t>, </a:t>
            </a:r>
            <a:r>
              <a:rPr lang="en-US" dirty="0" err="1"/>
              <a:t>bu</a:t>
            </a:r>
            <a:r>
              <a:rPr lang="en-US" dirty="0"/>
              <a:t> </a:t>
            </a:r>
            <a:r>
              <a:rPr lang="en-US" dirty="0" err="1"/>
              <a:t>onu</a:t>
            </a:r>
            <a:r>
              <a:rPr lang="en-US" dirty="0"/>
              <a:t> </a:t>
            </a:r>
            <a:r>
              <a:rPr lang="en-US" dirty="0" err="1"/>
              <a:t>dekonjestif</a:t>
            </a:r>
            <a:r>
              <a:rPr lang="en-US" dirty="0"/>
              <a:t> </a:t>
            </a:r>
            <a:r>
              <a:rPr lang="en-US" dirty="0" err="1"/>
              <a:t>terapiyaya</a:t>
            </a:r>
            <a:r>
              <a:rPr lang="en-US" dirty="0"/>
              <a:t> </a:t>
            </a:r>
            <a:r>
              <a:rPr lang="en-US" dirty="0" err="1"/>
              <a:t>rəhbərlik</a:t>
            </a:r>
            <a:r>
              <a:rPr lang="en-US" dirty="0"/>
              <a:t> </a:t>
            </a:r>
            <a:r>
              <a:rPr lang="en-US" dirty="0" err="1"/>
              <a:t>etmək</a:t>
            </a:r>
            <a:r>
              <a:rPr lang="en-US" dirty="0"/>
              <a:t> </a:t>
            </a:r>
            <a:r>
              <a:rPr lang="en-US" dirty="0" err="1"/>
              <a:t>üçün</a:t>
            </a:r>
            <a:r>
              <a:rPr lang="en-US" dirty="0"/>
              <a:t> </a:t>
            </a:r>
            <a:r>
              <a:rPr lang="en-US" dirty="0" err="1"/>
              <a:t>zəif</a:t>
            </a:r>
            <a:r>
              <a:rPr lang="en-US" dirty="0"/>
              <a:t> </a:t>
            </a:r>
            <a:r>
              <a:rPr lang="en-US" dirty="0" err="1"/>
              <a:t>namizəd</a:t>
            </a:r>
            <a:r>
              <a:rPr lang="en-US" dirty="0"/>
              <a:t> </a:t>
            </a:r>
            <a:r>
              <a:rPr lang="en-US" dirty="0" err="1"/>
              <a:t>etdi</a:t>
            </a:r>
            <a:r>
              <a:rPr lang="en-US" dirty="0"/>
              <a:t>. </a:t>
            </a:r>
            <a:r>
              <a:rPr lang="en-US" dirty="0" err="1"/>
              <a:t>Bundan</a:t>
            </a:r>
            <a:r>
              <a:rPr lang="en-US" dirty="0"/>
              <a:t> </a:t>
            </a:r>
            <a:r>
              <a:rPr lang="en-US" dirty="0" err="1"/>
              <a:t>əlavə</a:t>
            </a:r>
            <a:r>
              <a:rPr lang="en-US" dirty="0"/>
              <a:t>, </a:t>
            </a:r>
            <a:r>
              <a:rPr lang="en-US" dirty="0" err="1"/>
              <a:t>hematokritdə</a:t>
            </a:r>
            <a:r>
              <a:rPr lang="en-US" dirty="0"/>
              <a:t> </a:t>
            </a:r>
            <a:r>
              <a:rPr lang="en-US" dirty="0" err="1"/>
              <a:t>dəyişikliklər</a:t>
            </a:r>
            <a:r>
              <a:rPr lang="en-US" dirty="0"/>
              <a:t> </a:t>
            </a:r>
            <a:r>
              <a:rPr lang="en-US" dirty="0" err="1"/>
              <a:t>kiçikdir</a:t>
            </a:r>
            <a:r>
              <a:rPr lang="en-US" dirty="0"/>
              <a:t> </a:t>
            </a:r>
            <a:r>
              <a:rPr lang="en-US" dirty="0" err="1"/>
              <a:t>və</a:t>
            </a:r>
            <a:r>
              <a:rPr lang="en-US" dirty="0"/>
              <a:t> </a:t>
            </a:r>
            <a:r>
              <a:rPr lang="en-US" dirty="0" err="1"/>
              <a:t>qanaxma</a:t>
            </a:r>
            <a:r>
              <a:rPr lang="en-US" dirty="0"/>
              <a:t>, </a:t>
            </a:r>
            <a:r>
              <a:rPr lang="en-US" dirty="0" err="1"/>
              <a:t>flebotomiya</a:t>
            </a:r>
            <a:r>
              <a:rPr lang="en-US" dirty="0"/>
              <a:t>, </a:t>
            </a:r>
            <a:r>
              <a:rPr lang="en-US" dirty="0" err="1"/>
              <a:t>dalaqda</a:t>
            </a:r>
            <a:r>
              <a:rPr lang="en-US" dirty="0"/>
              <a:t> </a:t>
            </a:r>
            <a:r>
              <a:rPr lang="en-US" dirty="0" err="1"/>
              <a:t>qan</a:t>
            </a:r>
            <a:r>
              <a:rPr lang="en-US" dirty="0"/>
              <a:t> </a:t>
            </a:r>
            <a:r>
              <a:rPr lang="en-US" dirty="0" err="1"/>
              <a:t>yığılması</a:t>
            </a:r>
            <a:r>
              <a:rPr lang="en-US" dirty="0"/>
              <a:t> </a:t>
            </a:r>
            <a:r>
              <a:rPr lang="en-US" dirty="0" err="1"/>
              <a:t>və</a:t>
            </a:r>
            <a:r>
              <a:rPr lang="en-US" dirty="0"/>
              <a:t> </a:t>
            </a:r>
            <a:r>
              <a:rPr lang="en-US" dirty="0" err="1"/>
              <a:t>duruş</a:t>
            </a:r>
            <a:r>
              <a:rPr lang="en-US" dirty="0"/>
              <a:t> </a:t>
            </a:r>
            <a:r>
              <a:rPr lang="en-US" dirty="0" err="1"/>
              <a:t>dəyişiklikləri</a:t>
            </a:r>
            <a:r>
              <a:rPr lang="en-US" dirty="0"/>
              <a:t> </a:t>
            </a:r>
            <a:r>
              <a:rPr lang="en-US" dirty="0" err="1"/>
              <a:t>ilə</a:t>
            </a:r>
            <a:r>
              <a:rPr lang="en-US" dirty="0"/>
              <a:t> </a:t>
            </a:r>
            <a:r>
              <a:rPr lang="en-US" dirty="0" err="1"/>
              <a:t>də</a:t>
            </a:r>
            <a:r>
              <a:rPr lang="en-US" dirty="0"/>
              <a:t> </a:t>
            </a:r>
            <a:r>
              <a:rPr lang="en-US" dirty="0" err="1"/>
              <a:t>əlaqəli</a:t>
            </a:r>
            <a:r>
              <a:rPr lang="en-US" dirty="0"/>
              <a:t> ola </a:t>
            </a:r>
            <a:r>
              <a:rPr lang="en-US" dirty="0" err="1"/>
              <a:t>bilər</a:t>
            </a:r>
            <a:r>
              <a:rPr lang="en-US" dirty="0"/>
              <a:t>. </a:t>
            </a:r>
            <a:r>
              <a:rPr lang="en-US" dirty="0" err="1"/>
              <a:t>Əhəmiyyətli</a:t>
            </a:r>
            <a:r>
              <a:rPr lang="en-US" dirty="0"/>
              <a:t> </a:t>
            </a:r>
            <a:r>
              <a:rPr lang="en-US" dirty="0" err="1"/>
              <a:t>odur</a:t>
            </a:r>
            <a:r>
              <a:rPr lang="en-US" dirty="0"/>
              <a:t> ki, </a:t>
            </a:r>
            <a:r>
              <a:rPr lang="en-US" dirty="0" err="1"/>
              <a:t>plazma</a:t>
            </a:r>
            <a:r>
              <a:rPr lang="en-US" dirty="0"/>
              <a:t> </a:t>
            </a:r>
            <a:r>
              <a:rPr lang="en-US" dirty="0" err="1"/>
              <a:t>kreatinininin</a:t>
            </a:r>
            <a:r>
              <a:rPr lang="en-US" dirty="0"/>
              <a:t> </a:t>
            </a:r>
            <a:r>
              <a:rPr lang="en-US" dirty="0" err="1"/>
              <a:t>artması</a:t>
            </a:r>
            <a:r>
              <a:rPr lang="en-US" dirty="0"/>
              <a:t> </a:t>
            </a:r>
            <a:r>
              <a:rPr lang="en-US" dirty="0" err="1"/>
              <a:t>klinik</a:t>
            </a:r>
            <a:r>
              <a:rPr lang="en-US" dirty="0"/>
              <a:t> </a:t>
            </a:r>
            <a:r>
              <a:rPr lang="en-US" dirty="0" err="1"/>
              <a:t>praktikada</a:t>
            </a:r>
            <a:r>
              <a:rPr lang="en-US" dirty="0"/>
              <a:t> </a:t>
            </a:r>
            <a:r>
              <a:rPr lang="en-US" dirty="0" err="1"/>
              <a:t>tez-tez</a:t>
            </a:r>
            <a:r>
              <a:rPr lang="en-US" dirty="0"/>
              <a:t> </a:t>
            </a:r>
            <a:r>
              <a:rPr lang="en-US" dirty="0" err="1"/>
              <a:t>effektiv</a:t>
            </a:r>
            <a:r>
              <a:rPr lang="en-US" dirty="0"/>
              <a:t> </a:t>
            </a:r>
            <a:r>
              <a:rPr lang="en-US" dirty="0" err="1"/>
              <a:t>dövriyyə</a:t>
            </a:r>
            <a:r>
              <a:rPr lang="en-US" dirty="0"/>
              <a:t> </a:t>
            </a:r>
            <a:r>
              <a:rPr lang="en-US" dirty="0" err="1"/>
              <a:t>həcminin</a:t>
            </a:r>
            <a:r>
              <a:rPr lang="en-US" dirty="0"/>
              <a:t> </a:t>
            </a:r>
            <a:r>
              <a:rPr lang="en-US" dirty="0" err="1"/>
              <a:t>azalması</a:t>
            </a:r>
            <a:r>
              <a:rPr lang="en-US" dirty="0"/>
              <a:t> </a:t>
            </a:r>
            <a:r>
              <a:rPr lang="en-US" dirty="0" err="1"/>
              <a:t>kimi</a:t>
            </a:r>
            <a:r>
              <a:rPr lang="en-US" dirty="0"/>
              <a:t> </a:t>
            </a:r>
            <a:r>
              <a:rPr lang="en-US" dirty="0" err="1"/>
              <a:t>şərh</a:t>
            </a:r>
            <a:r>
              <a:rPr lang="en-US" dirty="0"/>
              <a:t> </a:t>
            </a:r>
            <a:r>
              <a:rPr lang="en-US" dirty="0" err="1"/>
              <a:t>edilir</a:t>
            </a:r>
            <a:r>
              <a:rPr lang="en-US" dirty="0"/>
              <a:t> </a:t>
            </a:r>
            <a:r>
              <a:rPr lang="en-US" dirty="0" err="1"/>
              <a:t>və</a:t>
            </a:r>
            <a:r>
              <a:rPr lang="en-US" dirty="0"/>
              <a:t> </a:t>
            </a:r>
            <a:r>
              <a:rPr lang="en-US" dirty="0" err="1"/>
              <a:t>həkimləri</a:t>
            </a:r>
            <a:r>
              <a:rPr lang="en-US" dirty="0"/>
              <a:t> </a:t>
            </a:r>
            <a:r>
              <a:rPr lang="en-US" dirty="0" err="1"/>
              <a:t>dekonjestif</a:t>
            </a:r>
            <a:r>
              <a:rPr lang="en-US" dirty="0"/>
              <a:t> </a:t>
            </a:r>
            <a:r>
              <a:rPr lang="en-US" dirty="0" err="1"/>
              <a:t>müalicəni</a:t>
            </a:r>
            <a:r>
              <a:rPr lang="en-US" dirty="0"/>
              <a:t> </a:t>
            </a:r>
            <a:r>
              <a:rPr lang="en-US" dirty="0" err="1"/>
              <a:t>azaltmağa</a:t>
            </a:r>
            <a:r>
              <a:rPr lang="en-US" dirty="0"/>
              <a:t> </a:t>
            </a:r>
            <a:r>
              <a:rPr lang="en-US" dirty="0" err="1"/>
              <a:t>sövq</a:t>
            </a:r>
            <a:r>
              <a:rPr lang="en-US" dirty="0"/>
              <a:t> </a:t>
            </a:r>
            <a:r>
              <a:rPr lang="en-US" dirty="0" err="1"/>
              <a:t>edir</a:t>
            </a:r>
            <a:r>
              <a:rPr lang="en-US" dirty="0"/>
              <a:t>, </a:t>
            </a:r>
            <a:r>
              <a:rPr lang="en-US" dirty="0" err="1"/>
              <a:t>daha</a:t>
            </a:r>
            <a:r>
              <a:rPr lang="en-US" dirty="0"/>
              <a:t> </a:t>
            </a:r>
            <a:r>
              <a:rPr lang="en-US" dirty="0" err="1"/>
              <a:t>çox</a:t>
            </a:r>
            <a:r>
              <a:rPr lang="en-US" dirty="0"/>
              <a:t> </a:t>
            </a:r>
            <a:r>
              <a:rPr lang="en-US" dirty="0" err="1"/>
              <a:t>dekongesiyanın</a:t>
            </a:r>
            <a:r>
              <a:rPr lang="en-US" dirty="0"/>
              <a:t> </a:t>
            </a:r>
            <a:r>
              <a:rPr lang="en-US" dirty="0" err="1"/>
              <a:t>böyrək</a:t>
            </a:r>
            <a:r>
              <a:rPr lang="en-US" dirty="0"/>
              <a:t> </a:t>
            </a:r>
            <a:r>
              <a:rPr lang="en-US" dirty="0" err="1"/>
              <a:t>borularının</a:t>
            </a:r>
            <a:r>
              <a:rPr lang="en-US" dirty="0"/>
              <a:t> </a:t>
            </a:r>
            <a:r>
              <a:rPr lang="en-US" dirty="0" err="1"/>
              <a:t>zədələnməsi</a:t>
            </a:r>
            <a:r>
              <a:rPr lang="en-US" dirty="0"/>
              <a:t> </a:t>
            </a:r>
            <a:r>
              <a:rPr lang="en-US" dirty="0" err="1"/>
              <a:t>ilə</a:t>
            </a:r>
            <a:r>
              <a:rPr lang="en-US" dirty="0"/>
              <a:t> </a:t>
            </a:r>
            <a:r>
              <a:rPr lang="en-US" dirty="0" err="1"/>
              <a:t>nəticələnə</a:t>
            </a:r>
            <a:r>
              <a:rPr lang="en-US" dirty="0"/>
              <a:t> </a:t>
            </a:r>
            <a:r>
              <a:rPr lang="en-US" dirty="0" err="1"/>
              <a:t>biləcəyinə</a:t>
            </a:r>
            <a:r>
              <a:rPr lang="en-US" dirty="0"/>
              <a:t> </a:t>
            </a:r>
            <a:r>
              <a:rPr lang="en-US" dirty="0" err="1"/>
              <a:t>dair</a:t>
            </a:r>
            <a:r>
              <a:rPr lang="en-US" dirty="0"/>
              <a:t> </a:t>
            </a:r>
            <a:r>
              <a:rPr lang="en-US" dirty="0" err="1"/>
              <a:t>çox</a:t>
            </a:r>
            <a:r>
              <a:rPr lang="en-US" dirty="0"/>
              <a:t> </a:t>
            </a:r>
            <a:r>
              <a:rPr lang="en-US" dirty="0" err="1"/>
              <a:t>vaxt</a:t>
            </a:r>
            <a:r>
              <a:rPr lang="en-US" dirty="0"/>
              <a:t> </a:t>
            </a:r>
            <a:r>
              <a:rPr lang="en-US" dirty="0" err="1"/>
              <a:t>yanlış</a:t>
            </a:r>
            <a:r>
              <a:rPr lang="en-US" dirty="0"/>
              <a:t> </a:t>
            </a:r>
            <a:r>
              <a:rPr lang="en-US" dirty="0" err="1"/>
              <a:t>fərziyyə</a:t>
            </a:r>
            <a:r>
              <a:rPr lang="en-US" dirty="0"/>
              <a:t> </a:t>
            </a:r>
            <a:r>
              <a:rPr lang="en-US" dirty="0" err="1"/>
              <a:t>əsasında</a:t>
            </a:r>
            <a:r>
              <a:rPr lang="en-US" dirty="0"/>
              <a:t>. </a:t>
            </a:r>
            <a:r>
              <a:rPr lang="en-US" dirty="0" err="1"/>
              <a:t>Həqiqətən</a:t>
            </a:r>
            <a:r>
              <a:rPr lang="en-US" dirty="0"/>
              <a:t>, </a:t>
            </a:r>
            <a:r>
              <a:rPr lang="en-US" dirty="0" err="1"/>
              <a:t>dekonjessiya</a:t>
            </a:r>
            <a:r>
              <a:rPr lang="en-US" dirty="0"/>
              <a:t> </a:t>
            </a:r>
            <a:r>
              <a:rPr lang="en-US" dirty="0" err="1"/>
              <a:t>zamanı</a:t>
            </a:r>
            <a:r>
              <a:rPr lang="en-US" dirty="0"/>
              <a:t> </a:t>
            </a:r>
            <a:r>
              <a:rPr lang="en-US" dirty="0" err="1"/>
              <a:t>kreatinin</a:t>
            </a:r>
            <a:r>
              <a:rPr lang="en-US" dirty="0"/>
              <a:t> </a:t>
            </a:r>
            <a:r>
              <a:rPr lang="en-US" dirty="0" err="1"/>
              <a:t>artımı</a:t>
            </a:r>
            <a:r>
              <a:rPr lang="en-US" dirty="0"/>
              <a:t>, </a:t>
            </a:r>
            <a:r>
              <a:rPr lang="en-US" dirty="0" err="1"/>
              <a:t>xüsusən</a:t>
            </a:r>
            <a:r>
              <a:rPr lang="en-US" dirty="0"/>
              <a:t> </a:t>
            </a:r>
            <a:r>
              <a:rPr lang="en-US" dirty="0" err="1"/>
              <a:t>də</a:t>
            </a:r>
            <a:r>
              <a:rPr lang="en-US" dirty="0"/>
              <a:t> </a:t>
            </a:r>
            <a:r>
              <a:rPr lang="en-US" dirty="0" err="1"/>
              <a:t>tıxanıqlıq</a:t>
            </a:r>
            <a:r>
              <a:rPr lang="en-US" dirty="0"/>
              <a:t> </a:t>
            </a:r>
            <a:r>
              <a:rPr lang="en-US" dirty="0" err="1"/>
              <a:t>davam</a:t>
            </a:r>
            <a:r>
              <a:rPr lang="en-US" dirty="0"/>
              <a:t> </a:t>
            </a:r>
            <a:r>
              <a:rPr lang="en-US" dirty="0" err="1"/>
              <a:t>edərsə</a:t>
            </a:r>
            <a:r>
              <a:rPr lang="en-US" dirty="0"/>
              <a:t>, </a:t>
            </a:r>
            <a:r>
              <a:rPr lang="en-US" dirty="0" err="1"/>
              <a:t>sonrakı</a:t>
            </a:r>
            <a:r>
              <a:rPr lang="en-US" dirty="0"/>
              <a:t> </a:t>
            </a:r>
            <a:r>
              <a:rPr lang="en-US" dirty="0" err="1"/>
              <a:t>dekonjestif</a:t>
            </a:r>
            <a:r>
              <a:rPr lang="en-US" dirty="0"/>
              <a:t> </a:t>
            </a:r>
            <a:r>
              <a:rPr lang="en-US" dirty="0" err="1"/>
              <a:t>terapiyanı</a:t>
            </a:r>
            <a:r>
              <a:rPr lang="en-US" dirty="0"/>
              <a:t> </a:t>
            </a:r>
            <a:r>
              <a:rPr lang="en-US" dirty="0" err="1"/>
              <a:t>avtomatik</a:t>
            </a:r>
            <a:r>
              <a:rPr lang="en-US" dirty="0"/>
              <a:t> </a:t>
            </a:r>
            <a:r>
              <a:rPr lang="en-US" dirty="0" err="1"/>
              <a:t>dayandırmamalıdır</a:t>
            </a:r>
            <a:r>
              <a:rPr lang="en-US" dirty="0"/>
              <a:t>. </a:t>
            </a:r>
            <a:r>
              <a:rPr lang="en-US" dirty="0" err="1"/>
              <a:t>Bundan</a:t>
            </a:r>
            <a:r>
              <a:rPr lang="en-US" dirty="0"/>
              <a:t> </a:t>
            </a:r>
            <a:r>
              <a:rPr lang="en-US" dirty="0" err="1"/>
              <a:t>əlavə</a:t>
            </a:r>
            <a:r>
              <a:rPr lang="en-US" dirty="0"/>
              <a:t>, </a:t>
            </a:r>
            <a:r>
              <a:rPr lang="en-US" dirty="0" err="1"/>
              <a:t>dekongessiya</a:t>
            </a:r>
            <a:r>
              <a:rPr lang="en-US" dirty="0"/>
              <a:t> </a:t>
            </a:r>
            <a:r>
              <a:rPr lang="en-US" dirty="0" err="1"/>
              <a:t>zamanı</a:t>
            </a:r>
            <a:r>
              <a:rPr lang="en-US" dirty="0"/>
              <a:t> </a:t>
            </a:r>
            <a:r>
              <a:rPr lang="en-US" dirty="0" err="1"/>
              <a:t>kreatinin</a:t>
            </a:r>
            <a:r>
              <a:rPr lang="en-US" dirty="0"/>
              <a:t> </a:t>
            </a:r>
            <a:r>
              <a:rPr lang="en-US" dirty="0" err="1"/>
              <a:t>artımı</a:t>
            </a:r>
            <a:r>
              <a:rPr lang="en-US" dirty="0"/>
              <a:t> </a:t>
            </a:r>
            <a:r>
              <a:rPr lang="en-US" dirty="0" err="1"/>
              <a:t>böyrək</a:t>
            </a:r>
            <a:r>
              <a:rPr lang="en-US" dirty="0"/>
              <a:t> </a:t>
            </a:r>
            <a:r>
              <a:rPr lang="en-US" dirty="0" err="1"/>
              <a:t>borularının</a:t>
            </a:r>
            <a:r>
              <a:rPr lang="en-US" dirty="0"/>
              <a:t> </a:t>
            </a:r>
            <a:r>
              <a:rPr lang="en-US" dirty="0" err="1"/>
              <a:t>daxili</a:t>
            </a:r>
            <a:r>
              <a:rPr lang="en-US" dirty="0"/>
              <a:t> </a:t>
            </a:r>
            <a:r>
              <a:rPr lang="en-US" dirty="0" err="1"/>
              <a:t>zədələnməsi</a:t>
            </a:r>
            <a:r>
              <a:rPr lang="en-US" dirty="0"/>
              <a:t> </a:t>
            </a:r>
            <a:r>
              <a:rPr lang="en-US" dirty="0" err="1"/>
              <a:t>ilə</a:t>
            </a:r>
            <a:r>
              <a:rPr lang="en-US" dirty="0"/>
              <a:t> </a:t>
            </a:r>
            <a:r>
              <a:rPr lang="en-US" dirty="0" err="1"/>
              <a:t>əlaqəli</a:t>
            </a:r>
            <a:r>
              <a:rPr lang="en-US" dirty="0"/>
              <a:t> </a:t>
            </a:r>
            <a:r>
              <a:rPr lang="en-US" dirty="0" err="1"/>
              <a:t>deyil</a:t>
            </a:r>
            <a:r>
              <a:rPr lang="en-US" dirty="0"/>
              <a:t>. </a:t>
            </a:r>
            <a:r>
              <a:rPr lang="en-US" dirty="0" err="1"/>
              <a:t>Xəstələr</a:t>
            </a:r>
            <a:r>
              <a:rPr lang="en-US" dirty="0"/>
              <a:t> </a:t>
            </a:r>
            <a:r>
              <a:rPr lang="en-US" dirty="0" err="1"/>
              <a:t>böyrək</a:t>
            </a:r>
            <a:r>
              <a:rPr lang="en-US" dirty="0"/>
              <a:t> </a:t>
            </a:r>
            <a:r>
              <a:rPr lang="en-US" dirty="0" err="1"/>
              <a:t>funksiyasının</a:t>
            </a:r>
            <a:r>
              <a:rPr lang="en-US" dirty="0"/>
              <a:t> </a:t>
            </a:r>
            <a:r>
              <a:rPr lang="en-US" dirty="0" err="1"/>
              <a:t>pisləşməsi</a:t>
            </a:r>
            <a:r>
              <a:rPr lang="en-US" dirty="0"/>
              <a:t> </a:t>
            </a:r>
            <a:r>
              <a:rPr lang="en-US" dirty="0" err="1"/>
              <a:t>fonunda</a:t>
            </a:r>
            <a:r>
              <a:rPr lang="en-US" dirty="0"/>
              <a:t> </a:t>
            </a:r>
            <a:r>
              <a:rPr lang="en-US" dirty="0" err="1"/>
              <a:t>davam</a:t>
            </a:r>
            <a:r>
              <a:rPr lang="en-US" dirty="0"/>
              <a:t> </a:t>
            </a:r>
            <a:r>
              <a:rPr lang="en-US" dirty="0" err="1"/>
              <a:t>edən</a:t>
            </a:r>
            <a:r>
              <a:rPr lang="en-US" dirty="0"/>
              <a:t> </a:t>
            </a:r>
            <a:r>
              <a:rPr lang="en-US" dirty="0" err="1"/>
              <a:t>tıxanma</a:t>
            </a:r>
            <a:r>
              <a:rPr lang="en-US" dirty="0"/>
              <a:t> </a:t>
            </a:r>
            <a:r>
              <a:rPr lang="en-US" dirty="0" err="1"/>
              <a:t>ilə</a:t>
            </a:r>
            <a:r>
              <a:rPr lang="en-US" dirty="0"/>
              <a:t> </a:t>
            </a:r>
            <a:r>
              <a:rPr lang="en-US" dirty="0" err="1"/>
              <a:t>evə</a:t>
            </a:r>
            <a:r>
              <a:rPr lang="en-US" dirty="0"/>
              <a:t> </a:t>
            </a:r>
            <a:r>
              <a:rPr lang="en-US" dirty="0" err="1"/>
              <a:t>buraxılarsa</a:t>
            </a:r>
            <a:r>
              <a:rPr lang="en-US" dirty="0"/>
              <a:t>, </a:t>
            </a:r>
            <a:r>
              <a:rPr lang="en-US" dirty="0" err="1"/>
              <a:t>kliniki</a:t>
            </a:r>
            <a:r>
              <a:rPr lang="en-US" dirty="0"/>
              <a:t> </a:t>
            </a:r>
            <a:r>
              <a:rPr lang="en-US" dirty="0" err="1"/>
              <a:t>nəticələr</a:t>
            </a:r>
            <a:r>
              <a:rPr lang="en-US" dirty="0"/>
              <a:t> </a:t>
            </a:r>
            <a:r>
              <a:rPr lang="en-US" dirty="0" err="1"/>
              <a:t>olduqca</a:t>
            </a:r>
            <a:r>
              <a:rPr lang="en-US" dirty="0"/>
              <a:t> </a:t>
            </a:r>
            <a:r>
              <a:rPr lang="en-US" dirty="0" err="1"/>
              <a:t>pis</a:t>
            </a:r>
            <a:r>
              <a:rPr lang="en-US" dirty="0"/>
              <a:t> </a:t>
            </a:r>
            <a:r>
              <a:rPr lang="en-US" dirty="0" err="1"/>
              <a:t>olur</a:t>
            </a:r>
            <a:r>
              <a:rPr lang="en-US" dirty="0"/>
              <a:t>. </a:t>
            </a:r>
            <a:r>
              <a:rPr lang="en-US" dirty="0" err="1"/>
              <a:t>Bundan</a:t>
            </a:r>
            <a:r>
              <a:rPr lang="en-US" dirty="0"/>
              <a:t> </a:t>
            </a:r>
            <a:r>
              <a:rPr lang="en-US" dirty="0" err="1"/>
              <a:t>əlavə</a:t>
            </a:r>
            <a:r>
              <a:rPr lang="en-US" dirty="0"/>
              <a:t>, </a:t>
            </a:r>
            <a:r>
              <a:rPr lang="en-US" dirty="0" err="1"/>
              <a:t>həcm</a:t>
            </a:r>
            <a:r>
              <a:rPr lang="en-US" dirty="0"/>
              <a:t> </a:t>
            </a:r>
            <a:r>
              <a:rPr lang="en-US" dirty="0" err="1"/>
              <a:t>statusunda</a:t>
            </a:r>
            <a:r>
              <a:rPr lang="en-US" dirty="0"/>
              <a:t> </a:t>
            </a:r>
            <a:r>
              <a:rPr lang="en-US" dirty="0" err="1"/>
              <a:t>dəyişikliklərin</a:t>
            </a:r>
            <a:r>
              <a:rPr lang="en-US" dirty="0"/>
              <a:t> </a:t>
            </a:r>
            <a:r>
              <a:rPr lang="en-US" dirty="0" err="1"/>
              <a:t>surroqatı</a:t>
            </a:r>
            <a:r>
              <a:rPr lang="en-US" dirty="0"/>
              <a:t> </a:t>
            </a:r>
            <a:r>
              <a:rPr lang="en-US" dirty="0" err="1"/>
              <a:t>kimi</a:t>
            </a:r>
            <a:r>
              <a:rPr lang="en-US" dirty="0"/>
              <a:t> </a:t>
            </a:r>
            <a:r>
              <a:rPr lang="en-US" dirty="0" err="1"/>
              <a:t>seriyalı</a:t>
            </a:r>
            <a:r>
              <a:rPr lang="en-US" dirty="0"/>
              <a:t> biomarker </a:t>
            </a:r>
            <a:r>
              <a:rPr lang="en-US" dirty="0" err="1"/>
              <a:t>səviyyəsinin</a:t>
            </a:r>
            <a:r>
              <a:rPr lang="en-US" dirty="0"/>
              <a:t> </a:t>
            </a:r>
            <a:r>
              <a:rPr lang="en-US" dirty="0" err="1"/>
              <a:t>qiymətləndirilməsinə</a:t>
            </a:r>
            <a:r>
              <a:rPr lang="en-US" dirty="0"/>
              <a:t> </a:t>
            </a:r>
            <a:r>
              <a:rPr lang="en-US" dirty="0" err="1"/>
              <a:t>həddindən</a:t>
            </a:r>
            <a:r>
              <a:rPr lang="en-US" dirty="0"/>
              <a:t> </a:t>
            </a:r>
            <a:r>
              <a:rPr lang="en-US" dirty="0" err="1"/>
              <a:t>artıq</a:t>
            </a:r>
            <a:r>
              <a:rPr lang="en-US" dirty="0"/>
              <a:t> </a:t>
            </a:r>
            <a:r>
              <a:rPr lang="en-US" dirty="0" err="1"/>
              <a:t>diqqət</a:t>
            </a:r>
            <a:r>
              <a:rPr lang="en-US" dirty="0"/>
              <a:t> </a:t>
            </a:r>
            <a:r>
              <a:rPr lang="en-US" dirty="0" err="1"/>
              <a:t>yetirilməsi</a:t>
            </a:r>
            <a:r>
              <a:rPr lang="en-US" dirty="0"/>
              <a:t> </a:t>
            </a:r>
            <a:r>
              <a:rPr lang="en-US" dirty="0" err="1"/>
              <a:t>əhəmiyyətli</a:t>
            </a:r>
            <a:r>
              <a:rPr lang="en-US" dirty="0"/>
              <a:t> </a:t>
            </a:r>
            <a:r>
              <a:rPr lang="en-US" dirty="0" err="1"/>
              <a:t>qalıq</a:t>
            </a:r>
            <a:r>
              <a:rPr lang="en-US" dirty="0"/>
              <a:t> </a:t>
            </a:r>
            <a:r>
              <a:rPr lang="en-US" dirty="0" err="1"/>
              <a:t>tıxanıqlığı</a:t>
            </a:r>
            <a:r>
              <a:rPr lang="en-US" dirty="0"/>
              <a:t> </a:t>
            </a:r>
            <a:r>
              <a:rPr lang="en-US" dirty="0" err="1"/>
              <a:t>olmayan</a:t>
            </a:r>
            <a:r>
              <a:rPr lang="en-US" dirty="0"/>
              <a:t> </a:t>
            </a:r>
            <a:r>
              <a:rPr lang="en-US" dirty="0" err="1"/>
              <a:t>xəstələrdə</a:t>
            </a:r>
            <a:r>
              <a:rPr lang="en-US" dirty="0"/>
              <a:t> loop </a:t>
            </a:r>
            <a:r>
              <a:rPr lang="en-US" dirty="0" err="1"/>
              <a:t>diuretiklərin</a:t>
            </a:r>
            <a:r>
              <a:rPr lang="en-US" dirty="0"/>
              <a:t> </a:t>
            </a:r>
            <a:r>
              <a:rPr lang="en-US" dirty="0" err="1"/>
              <a:t>qeyri-adekvat</a:t>
            </a:r>
            <a:r>
              <a:rPr lang="en-US" dirty="0"/>
              <a:t> </a:t>
            </a:r>
            <a:r>
              <a:rPr lang="en-US" dirty="0" err="1"/>
              <a:t>dozasının</a:t>
            </a:r>
            <a:r>
              <a:rPr lang="en-US" dirty="0"/>
              <a:t> </a:t>
            </a:r>
            <a:r>
              <a:rPr lang="en-US" dirty="0" err="1"/>
              <a:t>artmasına</a:t>
            </a:r>
            <a:r>
              <a:rPr lang="en-US" dirty="0"/>
              <a:t> </a:t>
            </a:r>
            <a:r>
              <a:rPr lang="en-US" dirty="0" err="1"/>
              <a:t>səbəb</a:t>
            </a:r>
            <a:r>
              <a:rPr lang="en-US" dirty="0"/>
              <a:t> ola </a:t>
            </a:r>
            <a:r>
              <a:rPr lang="en-US" dirty="0" err="1"/>
              <a:t>bilər</a:t>
            </a:r>
            <a:r>
              <a:rPr lang="en-US" dirty="0"/>
              <a:t> ki, </a:t>
            </a:r>
            <a:r>
              <a:rPr lang="en-US" dirty="0" err="1"/>
              <a:t>bu</a:t>
            </a:r>
            <a:r>
              <a:rPr lang="en-US" dirty="0"/>
              <a:t> da </a:t>
            </a:r>
            <a:r>
              <a:rPr lang="en-US" dirty="0" err="1"/>
              <a:t>hipotenziya</a:t>
            </a:r>
            <a:r>
              <a:rPr lang="en-US" dirty="0"/>
              <a:t>, </a:t>
            </a:r>
            <a:r>
              <a:rPr lang="en-US" dirty="0" err="1"/>
              <a:t>böyrək</a:t>
            </a:r>
            <a:r>
              <a:rPr lang="en-US" dirty="0"/>
              <a:t> </a:t>
            </a:r>
            <a:r>
              <a:rPr lang="en-US" dirty="0" err="1"/>
              <a:t>disfunksiyası</a:t>
            </a:r>
            <a:r>
              <a:rPr lang="en-US" dirty="0"/>
              <a:t> </a:t>
            </a:r>
            <a:r>
              <a:rPr lang="en-US" dirty="0" err="1"/>
              <a:t>və</a:t>
            </a:r>
            <a:r>
              <a:rPr lang="en-US" dirty="0"/>
              <a:t> </a:t>
            </a:r>
            <a:r>
              <a:rPr lang="en-US" dirty="0" err="1"/>
              <a:t>digər</a:t>
            </a:r>
            <a:r>
              <a:rPr lang="en-US" dirty="0"/>
              <a:t> </a:t>
            </a:r>
            <a:r>
              <a:rPr lang="en-US" dirty="0" err="1"/>
              <a:t>mənfi</a:t>
            </a:r>
            <a:r>
              <a:rPr lang="en-US" dirty="0"/>
              <a:t> </a:t>
            </a:r>
            <a:r>
              <a:rPr lang="en-US" dirty="0" err="1"/>
              <a:t>hadisələrin</a:t>
            </a:r>
            <a:r>
              <a:rPr lang="en-US" dirty="0"/>
              <a:t> </a:t>
            </a:r>
            <a:r>
              <a:rPr lang="en-US" dirty="0" err="1"/>
              <a:t>tezliyini</a:t>
            </a:r>
            <a:r>
              <a:rPr lang="en-US" dirty="0"/>
              <a:t> </a:t>
            </a:r>
            <a:r>
              <a:rPr lang="en-US" dirty="0" err="1"/>
              <a:t>potensial</a:t>
            </a:r>
            <a:r>
              <a:rPr lang="en-US" dirty="0"/>
              <a:t> </a:t>
            </a:r>
            <a:r>
              <a:rPr lang="en-US" dirty="0" err="1"/>
              <a:t>olaraq</a:t>
            </a:r>
            <a:r>
              <a:rPr lang="en-US" dirty="0"/>
              <a:t> </a:t>
            </a:r>
            <a:r>
              <a:rPr lang="en-US" dirty="0" err="1"/>
              <a:t>artırır</a:t>
            </a:r>
            <a:r>
              <a:rPr lang="en-US" dirty="0"/>
              <a:t>.</a:t>
            </a:r>
            <a:r>
              <a:rPr lang="az-Latn-AZ" dirty="0"/>
              <a:t> Bunun əksinə olaraq, təkmilləşdirilmiş biomarker səviyyələri tıxanıqlığın əldə edildiyinə dair yanlış əminlik verə bilər. Əvvəlki mövqe sənədinə uyğun olaraq, istirahətdə və dinamik manevrlər zamanı klinik qiymətləndirmədən, həmçinin yerli ekspertizaya əsasən texniki qiymətləndirmələrlə tamamlanan biomarkerlərdən istifadə edərək tıxacın əvvəlcədən boşalmasının çox parametrli qiymətləndirilməsinin istifadəsi, yəqin ki, ən yaxşı müasir metoddur. strategiyadır, lakin heç vaxt perspektiv olaraq qiymətləndirilməmişdir.</a:t>
            </a:r>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4</a:t>
            </a:fld>
            <a:endParaRPr lang="en-US"/>
          </a:p>
        </p:txBody>
      </p:sp>
    </p:spTree>
    <p:extLst>
      <p:ext uri="{BB962C8B-B14F-4D97-AF65-F5344CB8AC3E}">
        <p14:creationId xmlns:p14="http://schemas.microsoft.com/office/powerpoint/2010/main" val="363079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ESC </a:t>
            </a:r>
            <a:r>
              <a:rPr lang="en-US" dirty="0" err="1"/>
              <a:t>ürək</a:t>
            </a:r>
            <a:r>
              <a:rPr lang="en-US" dirty="0"/>
              <a:t> </a:t>
            </a:r>
            <a:r>
              <a:rPr lang="en-US" dirty="0" err="1"/>
              <a:t>çatışmazlığı</a:t>
            </a:r>
            <a:r>
              <a:rPr lang="en-US" dirty="0"/>
              <a:t> </a:t>
            </a:r>
            <a:r>
              <a:rPr lang="en-US" dirty="0" err="1"/>
              <a:t>rehberliyində</a:t>
            </a:r>
            <a:r>
              <a:rPr lang="en-US" dirty="0"/>
              <a:t> </a:t>
            </a:r>
            <a:r>
              <a:rPr lang="en-US" dirty="0" err="1"/>
              <a:t>diaqnostika</a:t>
            </a:r>
            <a:r>
              <a:rPr lang="en-US" dirty="0"/>
              <a:t> </a:t>
            </a:r>
            <a:r>
              <a:rPr lang="en-US" dirty="0" err="1"/>
              <a:t>və</a:t>
            </a:r>
            <a:r>
              <a:rPr lang="en-US" dirty="0"/>
              <a:t> </a:t>
            </a:r>
            <a:r>
              <a:rPr lang="en-US" dirty="0" err="1"/>
              <a:t>müalicədə</a:t>
            </a:r>
            <a:r>
              <a:rPr lang="en-US" dirty="0"/>
              <a:t> </a:t>
            </a:r>
            <a:r>
              <a:rPr lang="en-US" dirty="0" err="1"/>
              <a:t>bir</a:t>
            </a:r>
            <a:r>
              <a:rPr lang="en-US" dirty="0"/>
              <a:t> </a:t>
            </a:r>
            <a:r>
              <a:rPr lang="en-US" dirty="0" err="1"/>
              <a:t>sıra</a:t>
            </a:r>
            <a:r>
              <a:rPr lang="en-US" dirty="0"/>
              <a:t> </a:t>
            </a:r>
            <a:r>
              <a:rPr lang="en-US" dirty="0" err="1"/>
              <a:t>yeniliklər</a:t>
            </a:r>
            <a:r>
              <a:rPr lang="en-US" dirty="0"/>
              <a:t> </a:t>
            </a:r>
            <a:r>
              <a:rPr lang="en-US" dirty="0" err="1"/>
              <a:t>təqdim</a:t>
            </a:r>
            <a:r>
              <a:rPr lang="en-US" dirty="0"/>
              <a:t> </a:t>
            </a:r>
            <a:r>
              <a:rPr lang="en-US" dirty="0" err="1"/>
              <a:t>edir</a:t>
            </a:r>
            <a:r>
              <a:rPr lang="en-US" dirty="0"/>
              <a:t>.</a:t>
            </a:r>
            <a:br>
              <a:rPr lang="en-US" dirty="0"/>
            </a:br>
            <a:r>
              <a:rPr lang="en-US" dirty="0" err="1"/>
              <a:t>Azalmış</a:t>
            </a:r>
            <a:r>
              <a:rPr lang="en-US" dirty="0"/>
              <a:t> </a:t>
            </a:r>
            <a:r>
              <a:rPr lang="en-US" dirty="0" err="1"/>
              <a:t>atım</a:t>
            </a:r>
            <a:r>
              <a:rPr lang="en-US" dirty="0"/>
              <a:t> </a:t>
            </a:r>
            <a:r>
              <a:rPr lang="en-US" dirty="0" err="1"/>
              <a:t>fraksiyalı</a:t>
            </a:r>
            <a:r>
              <a:rPr lang="en-US" dirty="0"/>
              <a:t> Ürək </a:t>
            </a:r>
            <a:r>
              <a:rPr lang="en-US" dirty="0" err="1"/>
              <a:t>çatışmazlığında</a:t>
            </a:r>
            <a:r>
              <a:rPr lang="en-US" dirty="0"/>
              <a:t> </a:t>
            </a:r>
            <a:r>
              <a:rPr lang="en-US" dirty="0" err="1"/>
              <a:t>xəstəxanaya</a:t>
            </a:r>
            <a:r>
              <a:rPr lang="en-US" dirty="0"/>
              <a:t> </a:t>
            </a:r>
            <a:r>
              <a:rPr lang="en-US" dirty="0" err="1"/>
              <a:t>yatış</a:t>
            </a:r>
            <a:r>
              <a:rPr lang="en-US" dirty="0"/>
              <a:t> </a:t>
            </a:r>
            <a:r>
              <a:rPr lang="en-US" dirty="0" err="1"/>
              <a:t>və</a:t>
            </a:r>
            <a:r>
              <a:rPr lang="en-US" dirty="0"/>
              <a:t> </a:t>
            </a:r>
            <a:r>
              <a:rPr lang="en-US" dirty="0" err="1"/>
              <a:t>ölüm</a:t>
            </a:r>
            <a:r>
              <a:rPr lang="en-US" dirty="0"/>
              <a:t> </a:t>
            </a:r>
            <a:r>
              <a:rPr lang="en-US" dirty="0" err="1"/>
              <a:t>riskini</a:t>
            </a:r>
            <a:r>
              <a:rPr lang="en-US" dirty="0"/>
              <a:t> </a:t>
            </a:r>
            <a:r>
              <a:rPr lang="en-US" dirty="0" err="1"/>
              <a:t>azaltmak</a:t>
            </a:r>
            <a:r>
              <a:rPr lang="en-US" dirty="0"/>
              <a:t> </a:t>
            </a:r>
            <a:r>
              <a:rPr lang="en-US" dirty="0" err="1"/>
              <a:t>üçün</a:t>
            </a:r>
            <a:r>
              <a:rPr lang="en-US" dirty="0"/>
              <a:t> ,</a:t>
            </a:r>
            <a:r>
              <a:rPr lang="en-US" dirty="0" err="1"/>
              <a:t>stabil</a:t>
            </a:r>
            <a:r>
              <a:rPr lang="en-US" dirty="0"/>
              <a:t> ÜÇ </a:t>
            </a:r>
            <a:r>
              <a:rPr lang="en-US" dirty="0" err="1"/>
              <a:t>olan</a:t>
            </a:r>
            <a:r>
              <a:rPr lang="en-US" dirty="0"/>
              <a:t> </a:t>
            </a:r>
            <a:r>
              <a:rPr lang="en-US" dirty="0" err="1"/>
              <a:t>xəstələrə</a:t>
            </a:r>
            <a:r>
              <a:rPr lang="en-US" dirty="0"/>
              <a:t> beta-</a:t>
            </a:r>
            <a:r>
              <a:rPr lang="en-US" dirty="0" err="1"/>
              <a:t>blokator</a:t>
            </a:r>
            <a:r>
              <a:rPr lang="en-US" dirty="0"/>
              <a:t>(</a:t>
            </a:r>
            <a:r>
              <a:rPr lang="en-US" dirty="0" err="1"/>
              <a:t>bisapralol,karvedilol,nebivalol,metapralol</a:t>
            </a:r>
            <a:r>
              <a:rPr lang="en-US" dirty="0"/>
              <a:t> </a:t>
            </a:r>
            <a:r>
              <a:rPr lang="en-US" dirty="0" err="1"/>
              <a:t>suksinat</a:t>
            </a:r>
            <a:r>
              <a:rPr lang="en-US" dirty="0"/>
              <a:t>) </a:t>
            </a:r>
            <a:r>
              <a:rPr lang="en-US" dirty="0" err="1"/>
              <a:t>məsləhət</a:t>
            </a:r>
            <a:r>
              <a:rPr lang="en-US" dirty="0"/>
              <a:t> </a:t>
            </a:r>
            <a:r>
              <a:rPr lang="en-US" dirty="0" err="1"/>
              <a:t>olunur.Eyni</a:t>
            </a:r>
            <a:r>
              <a:rPr lang="en-US" dirty="0"/>
              <a:t> </a:t>
            </a:r>
            <a:r>
              <a:rPr lang="en-US" dirty="0" err="1"/>
              <a:t>zamanda</a:t>
            </a:r>
            <a:r>
              <a:rPr lang="en-US" dirty="0"/>
              <a:t> ACEİ,MRA-</a:t>
            </a:r>
            <a:r>
              <a:rPr lang="en-US" dirty="0" err="1"/>
              <a:t>ar</a:t>
            </a:r>
            <a:r>
              <a:rPr lang="en-US" dirty="0"/>
              <a:t> da </a:t>
            </a:r>
            <a:r>
              <a:rPr lang="en-US" dirty="0" err="1"/>
              <a:t>bu</a:t>
            </a:r>
            <a:r>
              <a:rPr lang="en-US" dirty="0"/>
              <a:t> </a:t>
            </a:r>
            <a:r>
              <a:rPr lang="en-US" dirty="0" err="1"/>
              <a:t>xəstələrdə</a:t>
            </a:r>
            <a:r>
              <a:rPr lang="en-US" dirty="0"/>
              <a:t> </a:t>
            </a:r>
            <a:r>
              <a:rPr lang="en-US" dirty="0" err="1"/>
              <a:t>xəstəxanaya</a:t>
            </a:r>
            <a:r>
              <a:rPr lang="en-US" dirty="0"/>
              <a:t> </a:t>
            </a:r>
            <a:r>
              <a:rPr lang="en-US" dirty="0" err="1"/>
              <a:t>yatış</a:t>
            </a:r>
            <a:r>
              <a:rPr lang="en-US" dirty="0"/>
              <a:t> </a:t>
            </a:r>
            <a:r>
              <a:rPr lang="en-US" dirty="0" err="1"/>
              <a:t>və</a:t>
            </a:r>
            <a:r>
              <a:rPr lang="en-US" dirty="0"/>
              <a:t> </a:t>
            </a:r>
            <a:r>
              <a:rPr lang="en-US" dirty="0" err="1"/>
              <a:t>ölüm</a:t>
            </a:r>
            <a:r>
              <a:rPr lang="en-US" dirty="0"/>
              <a:t> </a:t>
            </a:r>
            <a:r>
              <a:rPr lang="en-US" dirty="0" err="1"/>
              <a:t>riskini</a:t>
            </a:r>
            <a:r>
              <a:rPr lang="en-US" dirty="0"/>
              <a:t> </a:t>
            </a:r>
            <a:r>
              <a:rPr lang="en-US" dirty="0" err="1"/>
              <a:t>azaltmak</a:t>
            </a:r>
            <a:r>
              <a:rPr lang="en-US" dirty="0"/>
              <a:t> </a:t>
            </a:r>
            <a:r>
              <a:rPr lang="en-US" dirty="0" err="1"/>
              <a:t>üçün</a:t>
            </a:r>
            <a:r>
              <a:rPr lang="en-US" dirty="0"/>
              <a:t> </a:t>
            </a:r>
            <a:r>
              <a:rPr lang="en-US" dirty="0" err="1"/>
              <a:t>sinif</a:t>
            </a:r>
            <a:r>
              <a:rPr lang="en-US" dirty="0"/>
              <a:t> 1 </a:t>
            </a:r>
            <a:r>
              <a:rPr lang="en-US" dirty="0" err="1"/>
              <a:t>kimi</a:t>
            </a:r>
            <a:r>
              <a:rPr lang="en-US" dirty="0"/>
              <a:t> </a:t>
            </a:r>
            <a:r>
              <a:rPr lang="en-US" dirty="0" err="1"/>
              <a:t>önerilir.ACEİ</a:t>
            </a:r>
            <a:r>
              <a:rPr lang="en-US" dirty="0"/>
              <a:t> </a:t>
            </a:r>
            <a:r>
              <a:rPr lang="en-US" dirty="0" err="1"/>
              <a:t>əvəzinə</a:t>
            </a:r>
            <a:r>
              <a:rPr lang="en-US" dirty="0"/>
              <a:t> </a:t>
            </a:r>
            <a:r>
              <a:rPr lang="en-US" dirty="0" err="1"/>
              <a:t>sakubitril</a:t>
            </a:r>
            <a:r>
              <a:rPr lang="en-US" dirty="0"/>
              <a:t>/valsartan </a:t>
            </a:r>
            <a:r>
              <a:rPr lang="en-US" dirty="0" err="1"/>
              <a:t>sinif</a:t>
            </a:r>
            <a:r>
              <a:rPr lang="en-US" dirty="0"/>
              <a:t> 1 </a:t>
            </a:r>
            <a:r>
              <a:rPr lang="en-US" dirty="0" err="1"/>
              <a:t>düzeydə</a:t>
            </a:r>
            <a:r>
              <a:rPr lang="en-US" dirty="0"/>
              <a:t> </a:t>
            </a:r>
            <a:r>
              <a:rPr lang="en-US" dirty="0" err="1"/>
              <a:t>önerilir.Bu</a:t>
            </a:r>
            <a:r>
              <a:rPr lang="en-US" dirty="0"/>
              <a:t> </a:t>
            </a:r>
            <a:r>
              <a:rPr lang="en-US" dirty="0" err="1"/>
              <a:t>rəhbərdə</a:t>
            </a:r>
            <a:r>
              <a:rPr lang="en-US" dirty="0"/>
              <a:t> </a:t>
            </a:r>
            <a:r>
              <a:rPr lang="en-US" dirty="0" err="1"/>
              <a:t>xüsusilə</a:t>
            </a:r>
            <a:r>
              <a:rPr lang="en-US" dirty="0"/>
              <a:t> SGLT2 </a:t>
            </a:r>
            <a:r>
              <a:rPr lang="en-US" dirty="0" err="1"/>
              <a:t>inhibitorlarının</a:t>
            </a:r>
            <a:r>
              <a:rPr lang="en-US" dirty="0"/>
              <a:t> DAF-ÜÇ </a:t>
            </a:r>
            <a:r>
              <a:rPr lang="en-US" dirty="0" err="1"/>
              <a:t>müalicəsində</a:t>
            </a:r>
            <a:r>
              <a:rPr lang="en-US" dirty="0"/>
              <a:t> </a:t>
            </a:r>
            <a:r>
              <a:rPr lang="en-US" dirty="0" err="1"/>
              <a:t>yeri</a:t>
            </a:r>
            <a:r>
              <a:rPr lang="en-US" dirty="0"/>
              <a:t> </a:t>
            </a:r>
            <a:r>
              <a:rPr lang="en-US" dirty="0" err="1"/>
              <a:t>sixliqla</a:t>
            </a:r>
            <a:r>
              <a:rPr lang="en-US" dirty="0"/>
              <a:t> </a:t>
            </a:r>
            <a:r>
              <a:rPr lang="en-US" dirty="0" err="1"/>
              <a:t>vurğulanmışdır.Bu</a:t>
            </a:r>
            <a:r>
              <a:rPr lang="en-US" dirty="0"/>
              <a:t> </a:t>
            </a:r>
            <a:r>
              <a:rPr lang="en-US" dirty="0" err="1"/>
              <a:t>grupdan</a:t>
            </a:r>
            <a:r>
              <a:rPr lang="en-US" dirty="0"/>
              <a:t> </a:t>
            </a:r>
            <a:r>
              <a:rPr lang="en-US" dirty="0" err="1"/>
              <a:t>xüsusilə</a:t>
            </a:r>
            <a:r>
              <a:rPr lang="en-US" dirty="0"/>
              <a:t> dapagliflozin  ə </a:t>
            </a:r>
            <a:r>
              <a:rPr lang="en-US" dirty="0" err="1"/>
              <a:t>ya</a:t>
            </a:r>
            <a:r>
              <a:rPr lang="en-US" dirty="0"/>
              <a:t> Empagliflozin DAF-ÜÇ </a:t>
            </a:r>
            <a:r>
              <a:rPr lang="en-US" dirty="0" err="1"/>
              <a:t>olan</a:t>
            </a:r>
            <a:r>
              <a:rPr lang="en-US" dirty="0"/>
              <a:t> </a:t>
            </a:r>
            <a:r>
              <a:rPr lang="en-US" dirty="0" err="1"/>
              <a:t>xəstələrdə</a:t>
            </a:r>
            <a:r>
              <a:rPr lang="en-US" dirty="0"/>
              <a:t> </a:t>
            </a:r>
            <a:r>
              <a:rPr lang="en-US" dirty="0" err="1"/>
              <a:t>mortalitə</a:t>
            </a:r>
            <a:r>
              <a:rPr lang="en-US" dirty="0"/>
              <a:t> </a:t>
            </a:r>
            <a:r>
              <a:rPr lang="en-US" dirty="0" err="1"/>
              <a:t>və</a:t>
            </a:r>
            <a:r>
              <a:rPr lang="en-US" dirty="0"/>
              <a:t> ÜÇ </a:t>
            </a:r>
            <a:r>
              <a:rPr lang="en-US" dirty="0" err="1"/>
              <a:t>səbəbiylə</a:t>
            </a:r>
            <a:r>
              <a:rPr lang="en-US" dirty="0"/>
              <a:t> </a:t>
            </a:r>
            <a:r>
              <a:rPr lang="en-US" dirty="0" err="1"/>
              <a:t>xəstəxanaya</a:t>
            </a:r>
            <a:r>
              <a:rPr lang="en-US" dirty="0"/>
              <a:t> </a:t>
            </a:r>
            <a:r>
              <a:rPr lang="en-US" dirty="0" err="1"/>
              <a:t>yatış</a:t>
            </a:r>
            <a:r>
              <a:rPr lang="en-US" dirty="0"/>
              <a:t> </a:t>
            </a:r>
            <a:r>
              <a:rPr lang="en-US" dirty="0" err="1"/>
              <a:t>riskini</a:t>
            </a:r>
            <a:r>
              <a:rPr lang="en-US" dirty="0"/>
              <a:t> </a:t>
            </a:r>
            <a:r>
              <a:rPr lang="en-US" dirty="0" err="1"/>
              <a:t>azaltmaq</a:t>
            </a:r>
            <a:r>
              <a:rPr lang="en-US" dirty="0"/>
              <a:t> </a:t>
            </a:r>
            <a:r>
              <a:rPr lang="en-US" dirty="0" err="1"/>
              <a:t>üçün</a:t>
            </a:r>
            <a:r>
              <a:rPr lang="en-US" dirty="0"/>
              <a:t> </a:t>
            </a:r>
            <a:r>
              <a:rPr lang="en-US" dirty="0" err="1"/>
              <a:t>sinif</a:t>
            </a:r>
            <a:r>
              <a:rPr lang="en-US" dirty="0"/>
              <a:t> 1 </a:t>
            </a:r>
            <a:r>
              <a:rPr lang="en-US" dirty="0" err="1"/>
              <a:t>önerilir</a:t>
            </a:r>
            <a:r>
              <a:rPr lang="en-US" dirty="0"/>
              <a:t>.</a:t>
            </a:r>
          </a:p>
        </p:txBody>
      </p:sp>
      <p:sp>
        <p:nvSpPr>
          <p:cNvPr id="4" name="Slide Number Placeholder 3"/>
          <p:cNvSpPr>
            <a:spLocks noGrp="1"/>
          </p:cNvSpPr>
          <p:nvPr>
            <p:ph type="sldNum" sz="quarter" idx="5"/>
          </p:nvPr>
        </p:nvSpPr>
        <p:spPr/>
        <p:txBody>
          <a:bodyPr/>
          <a:lstStyle/>
          <a:p>
            <a:fld id="{E9F66356-CD9A-4F42-9B26-E0E50369938C}" type="slidenum">
              <a:rPr lang="en-US" smtClean="0"/>
              <a:t>5</a:t>
            </a:fld>
            <a:endParaRPr lang="en-US"/>
          </a:p>
        </p:txBody>
      </p:sp>
    </p:spTree>
    <p:extLst>
      <p:ext uri="{BB962C8B-B14F-4D97-AF65-F5344CB8AC3E}">
        <p14:creationId xmlns:p14="http://schemas.microsoft.com/office/powerpoint/2010/main" val="181280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6</a:t>
            </a:fld>
            <a:endParaRPr lang="en-US"/>
          </a:p>
        </p:txBody>
      </p:sp>
    </p:spTree>
    <p:extLst>
      <p:ext uri="{BB962C8B-B14F-4D97-AF65-F5344CB8AC3E}">
        <p14:creationId xmlns:p14="http://schemas.microsoft.com/office/powerpoint/2010/main" val="78730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F66356-CD9A-4F42-9B26-E0E50369938C}" type="slidenum">
              <a:rPr lang="en-US" smtClean="0"/>
              <a:t>7</a:t>
            </a:fld>
            <a:endParaRPr lang="en-US"/>
          </a:p>
        </p:txBody>
      </p:sp>
    </p:spTree>
    <p:extLst>
      <p:ext uri="{BB962C8B-B14F-4D97-AF65-F5344CB8AC3E}">
        <p14:creationId xmlns:p14="http://schemas.microsoft.com/office/powerpoint/2010/main" val="257961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 </a:t>
            </a:r>
            <a:r>
              <a:rPr lang="en-US" dirty="0" err="1"/>
              <a:t>məlumatlar</a:t>
            </a:r>
            <a:r>
              <a:rPr lang="en-US" dirty="0"/>
              <a:t> </a:t>
            </a:r>
            <a:r>
              <a:rPr lang="en-US" dirty="0" err="1"/>
              <a:t>göstərir</a:t>
            </a:r>
            <a:r>
              <a:rPr lang="en-US" dirty="0"/>
              <a:t> ki, KÜDÇ-da </a:t>
            </a:r>
            <a:r>
              <a:rPr lang="en-US" dirty="0" err="1"/>
              <a:t>venadaxili</a:t>
            </a:r>
            <a:r>
              <a:rPr lang="en-US" dirty="0"/>
              <a:t> </a:t>
            </a:r>
            <a:r>
              <a:rPr lang="en-US" dirty="0" err="1"/>
              <a:t>ilgək</a:t>
            </a:r>
            <a:r>
              <a:rPr lang="en-US" dirty="0"/>
              <a:t> </a:t>
            </a:r>
            <a:r>
              <a:rPr lang="en-US" dirty="0" err="1"/>
              <a:t>diuretiklərə</a:t>
            </a:r>
            <a:r>
              <a:rPr lang="en-US" dirty="0"/>
              <a:t> </a:t>
            </a:r>
            <a:r>
              <a:rPr lang="en-US" dirty="0" err="1"/>
              <a:t>olan</a:t>
            </a:r>
            <a:r>
              <a:rPr lang="en-US" dirty="0"/>
              <a:t> </a:t>
            </a:r>
            <a:r>
              <a:rPr lang="en-US" dirty="0" err="1"/>
              <a:t>qısamüddətli</a:t>
            </a:r>
            <a:r>
              <a:rPr lang="en-US" dirty="0"/>
              <a:t> </a:t>
            </a:r>
            <a:r>
              <a:rPr lang="en-US" dirty="0" err="1"/>
              <a:t>reaksiyanı</a:t>
            </a:r>
            <a:r>
              <a:rPr lang="en-US" dirty="0"/>
              <a:t> </a:t>
            </a:r>
            <a:r>
              <a:rPr lang="en-US" dirty="0" err="1"/>
              <a:t>proqnozlaşdırmaq</a:t>
            </a:r>
            <a:r>
              <a:rPr lang="en-US" dirty="0"/>
              <a:t> </a:t>
            </a:r>
            <a:r>
              <a:rPr lang="en-US" dirty="0" err="1"/>
              <a:t>üçün</a:t>
            </a:r>
            <a:r>
              <a:rPr lang="en-US" dirty="0"/>
              <a:t> </a:t>
            </a:r>
            <a:r>
              <a:rPr lang="en-US" dirty="0" err="1"/>
              <a:t>sidik</a:t>
            </a:r>
            <a:r>
              <a:rPr lang="en-US" dirty="0"/>
              <a:t> </a:t>
            </a:r>
            <a:r>
              <a:rPr lang="en-US" dirty="0" err="1"/>
              <a:t>çıxışına</a:t>
            </a:r>
            <a:r>
              <a:rPr lang="en-US" dirty="0"/>
              <a:t> </a:t>
            </a:r>
            <a:r>
              <a:rPr lang="en-US" dirty="0" err="1"/>
              <a:t>və</a:t>
            </a:r>
            <a:r>
              <a:rPr lang="en-US" dirty="0"/>
              <a:t> </a:t>
            </a:r>
            <a:r>
              <a:rPr lang="en-US" dirty="0" err="1"/>
              <a:t>sidikdə</a:t>
            </a:r>
            <a:r>
              <a:rPr lang="en-US" dirty="0"/>
              <a:t> natrium </a:t>
            </a:r>
            <a:r>
              <a:rPr lang="en-US" dirty="0" err="1"/>
              <a:t>izlərinə</a:t>
            </a:r>
            <a:r>
              <a:rPr lang="en-US" dirty="0"/>
              <a:t> </a:t>
            </a:r>
            <a:r>
              <a:rPr lang="en-US" dirty="0" err="1"/>
              <a:t>baxmaq</a:t>
            </a:r>
            <a:r>
              <a:rPr lang="en-US" dirty="0"/>
              <a:t> </a:t>
            </a:r>
            <a:r>
              <a:rPr lang="en-US" dirty="0" err="1"/>
              <a:t>terapiyaya</a:t>
            </a:r>
            <a:r>
              <a:rPr lang="en-US" dirty="0"/>
              <a:t> </a:t>
            </a:r>
            <a:r>
              <a:rPr lang="en-US" dirty="0" err="1"/>
              <a:t>vaxtında</a:t>
            </a:r>
            <a:r>
              <a:rPr lang="en-US" dirty="0"/>
              <a:t> </a:t>
            </a:r>
            <a:r>
              <a:rPr lang="en-US" dirty="0" err="1"/>
              <a:t>düzəlişlər</a:t>
            </a:r>
            <a:r>
              <a:rPr lang="en-US" dirty="0"/>
              <a:t> </a:t>
            </a:r>
            <a:r>
              <a:rPr lang="en-US" dirty="0" err="1"/>
              <a:t>etməyə</a:t>
            </a:r>
            <a:r>
              <a:rPr lang="en-US" dirty="0"/>
              <a:t> </a:t>
            </a:r>
            <a:r>
              <a:rPr lang="en-US" dirty="0" err="1"/>
              <a:t>imkan</a:t>
            </a:r>
            <a:r>
              <a:rPr lang="en-US" dirty="0"/>
              <a:t> </a:t>
            </a:r>
            <a:r>
              <a:rPr lang="en-US" dirty="0" err="1"/>
              <a:t>verir</a:t>
            </a:r>
            <a:r>
              <a:rPr lang="en-US" dirty="0"/>
              <a:t>. Bu </a:t>
            </a:r>
            <a:r>
              <a:rPr lang="en-US" dirty="0" err="1"/>
              <a:t>yanaşma</a:t>
            </a:r>
            <a:r>
              <a:rPr lang="en-US" dirty="0"/>
              <a:t> </a:t>
            </a:r>
            <a:r>
              <a:rPr lang="en-US" dirty="0" err="1"/>
              <a:t>ilə</a:t>
            </a:r>
            <a:r>
              <a:rPr lang="en-US" dirty="0"/>
              <a:t>, </a:t>
            </a:r>
            <a:r>
              <a:rPr lang="en-US" dirty="0" err="1"/>
              <a:t>ilkin</a:t>
            </a:r>
            <a:r>
              <a:rPr lang="en-US" dirty="0"/>
              <a:t> </a:t>
            </a:r>
            <a:r>
              <a:rPr lang="en-US" dirty="0" err="1"/>
              <a:t>dozadan</a:t>
            </a:r>
            <a:r>
              <a:rPr lang="en-US" dirty="0"/>
              <a:t> </a:t>
            </a:r>
            <a:r>
              <a:rPr lang="en-US" dirty="0" err="1"/>
              <a:t>sonra</a:t>
            </a:r>
            <a:r>
              <a:rPr lang="en-US" dirty="0"/>
              <a:t> 2 </a:t>
            </a:r>
            <a:r>
              <a:rPr lang="en-US" dirty="0" err="1"/>
              <a:t>saat</a:t>
            </a:r>
            <a:r>
              <a:rPr lang="en-US" dirty="0"/>
              <a:t> </a:t>
            </a:r>
            <a:r>
              <a:rPr lang="en-US" dirty="0" err="1"/>
              <a:t>ərzində</a:t>
            </a:r>
            <a:r>
              <a:rPr lang="en-US" dirty="0"/>
              <a:t> </a:t>
            </a:r>
            <a:r>
              <a:rPr lang="en-US" dirty="0" err="1"/>
              <a:t>sidik</a:t>
            </a:r>
            <a:r>
              <a:rPr lang="en-US" dirty="0"/>
              <a:t> </a:t>
            </a:r>
            <a:r>
              <a:rPr lang="en-US" dirty="0" err="1"/>
              <a:t>ifrazının</a:t>
            </a:r>
            <a:r>
              <a:rPr lang="en-US" dirty="0"/>
              <a:t> 150 mL/</a:t>
            </a:r>
            <a:r>
              <a:rPr lang="en-US" dirty="0" err="1"/>
              <a:t>saatdan</a:t>
            </a:r>
            <a:r>
              <a:rPr lang="en-US" dirty="0"/>
              <a:t> </a:t>
            </a:r>
            <a:r>
              <a:rPr lang="en-US" dirty="0" err="1"/>
              <a:t>çox</a:t>
            </a:r>
            <a:r>
              <a:rPr lang="en-US" dirty="0"/>
              <a:t> </a:t>
            </a:r>
            <a:r>
              <a:rPr lang="en-US" dirty="0" err="1"/>
              <a:t>olması</a:t>
            </a:r>
            <a:r>
              <a:rPr lang="en-US" dirty="0"/>
              <a:t> </a:t>
            </a:r>
            <a:r>
              <a:rPr lang="en-US" dirty="0" err="1"/>
              <a:t>və</a:t>
            </a:r>
            <a:r>
              <a:rPr lang="en-US" dirty="0"/>
              <a:t> </a:t>
            </a:r>
            <a:r>
              <a:rPr lang="en-US" dirty="0" err="1"/>
              <a:t>ya</a:t>
            </a:r>
            <a:r>
              <a:rPr lang="en-US" dirty="0"/>
              <a:t> </a:t>
            </a:r>
            <a:r>
              <a:rPr lang="en-US" dirty="0" err="1"/>
              <a:t>sidikdə</a:t>
            </a:r>
            <a:r>
              <a:rPr lang="en-US" dirty="0"/>
              <a:t> </a:t>
            </a:r>
            <a:r>
              <a:rPr lang="en-US" dirty="0" err="1"/>
              <a:t>natriumun</a:t>
            </a:r>
            <a:r>
              <a:rPr lang="en-US" dirty="0"/>
              <a:t> 50-70 </a:t>
            </a:r>
            <a:r>
              <a:rPr lang="en-US" dirty="0" err="1"/>
              <a:t>mEq</a:t>
            </a:r>
            <a:r>
              <a:rPr lang="en-US" dirty="0"/>
              <a:t>/L-</a:t>
            </a:r>
            <a:r>
              <a:rPr lang="en-US" dirty="0" err="1"/>
              <a:t>dən</a:t>
            </a:r>
            <a:r>
              <a:rPr lang="en-US" dirty="0"/>
              <a:t> </a:t>
            </a:r>
            <a:r>
              <a:rPr lang="en-US" dirty="0" err="1"/>
              <a:t>çox</a:t>
            </a:r>
            <a:r>
              <a:rPr lang="en-US" dirty="0"/>
              <a:t> </a:t>
            </a:r>
            <a:r>
              <a:rPr lang="en-US" dirty="0" err="1"/>
              <a:t>olması</a:t>
            </a:r>
            <a:r>
              <a:rPr lang="en-US" dirty="0"/>
              <a:t> </a:t>
            </a:r>
            <a:r>
              <a:rPr lang="en-US" dirty="0" err="1"/>
              <a:t>məqsədinə</a:t>
            </a:r>
            <a:r>
              <a:rPr lang="en-US" dirty="0"/>
              <a:t> nail </a:t>
            </a:r>
            <a:r>
              <a:rPr lang="en-US" dirty="0" err="1"/>
              <a:t>olunmazsa</a:t>
            </a:r>
            <a:r>
              <a:rPr lang="en-US" dirty="0"/>
              <a:t>, </a:t>
            </a:r>
            <a:r>
              <a:rPr lang="en-US" dirty="0" err="1"/>
              <a:t>doza</a:t>
            </a:r>
            <a:r>
              <a:rPr lang="en-US" dirty="0"/>
              <a:t> </a:t>
            </a:r>
            <a:r>
              <a:rPr lang="en-US" dirty="0" err="1"/>
              <a:t>iki</a:t>
            </a:r>
            <a:r>
              <a:rPr lang="en-US" dirty="0"/>
              <a:t> </a:t>
            </a:r>
            <a:r>
              <a:rPr lang="en-US" dirty="0" err="1"/>
              <a:t>dəfə</a:t>
            </a:r>
            <a:r>
              <a:rPr lang="en-US" dirty="0"/>
              <a:t> </a:t>
            </a:r>
            <a:r>
              <a:rPr lang="en-US" dirty="0" err="1"/>
              <a:t>artırılmalı</a:t>
            </a:r>
            <a:r>
              <a:rPr lang="en-US" dirty="0"/>
              <a:t>, </a:t>
            </a:r>
            <a:r>
              <a:rPr lang="en-US" dirty="0" err="1"/>
              <a:t>təkrar</a:t>
            </a:r>
            <a:r>
              <a:rPr lang="en-US" dirty="0"/>
              <a:t> </a:t>
            </a:r>
            <a:r>
              <a:rPr lang="en-US" dirty="0" err="1"/>
              <a:t>dozadan</a:t>
            </a:r>
            <a:r>
              <a:rPr lang="en-US" dirty="0"/>
              <a:t> 2 </a:t>
            </a:r>
            <a:r>
              <a:rPr lang="en-US" dirty="0" err="1"/>
              <a:t>saat</a:t>
            </a:r>
            <a:r>
              <a:rPr lang="en-US" dirty="0"/>
              <a:t> </a:t>
            </a:r>
            <a:r>
              <a:rPr lang="en-US" dirty="0" err="1"/>
              <a:t>sonra</a:t>
            </a:r>
            <a:r>
              <a:rPr lang="en-US" dirty="0"/>
              <a:t>  </a:t>
            </a:r>
            <a:r>
              <a:rPr lang="en-US" dirty="0" err="1"/>
              <a:t>parametrlər</a:t>
            </a:r>
            <a:r>
              <a:rPr lang="en-US" dirty="0"/>
              <a:t> </a:t>
            </a:r>
            <a:r>
              <a:rPr lang="en-US" dirty="0" err="1"/>
              <a:t>yenidən</a:t>
            </a:r>
            <a:r>
              <a:rPr lang="en-US" dirty="0"/>
              <a:t> </a:t>
            </a:r>
            <a:r>
              <a:rPr lang="en-US" dirty="0" err="1"/>
              <a:t>yoxlanılmalıdır</a:t>
            </a:r>
            <a:r>
              <a:rPr lang="en-US" dirty="0"/>
              <a:t>.. </a:t>
            </a:r>
            <a:r>
              <a:rPr lang="en-US" dirty="0" err="1"/>
              <a:t>Məqsədlərə</a:t>
            </a:r>
            <a:r>
              <a:rPr lang="en-US" dirty="0"/>
              <a:t> </a:t>
            </a:r>
            <a:r>
              <a:rPr lang="en-US" dirty="0" err="1"/>
              <a:t>çatdıqda</a:t>
            </a:r>
            <a:r>
              <a:rPr lang="en-US" dirty="0"/>
              <a:t>, </a:t>
            </a:r>
            <a:r>
              <a:rPr lang="en-US" dirty="0" err="1"/>
              <a:t>həddindən</a:t>
            </a:r>
            <a:r>
              <a:rPr lang="en-US" dirty="0"/>
              <a:t> </a:t>
            </a:r>
            <a:r>
              <a:rPr lang="en-US" dirty="0" err="1"/>
              <a:t>artıq</a:t>
            </a:r>
            <a:r>
              <a:rPr lang="en-US" dirty="0"/>
              <a:t> </a:t>
            </a:r>
            <a:r>
              <a:rPr lang="en-US" dirty="0" err="1"/>
              <a:t>yüklənmə</a:t>
            </a:r>
            <a:r>
              <a:rPr lang="en-US" dirty="0"/>
              <a:t> </a:t>
            </a:r>
            <a:r>
              <a:rPr lang="en-US" dirty="0" err="1"/>
              <a:t>aradan</a:t>
            </a:r>
            <a:r>
              <a:rPr lang="en-US" dirty="0"/>
              <a:t> </a:t>
            </a:r>
            <a:r>
              <a:rPr lang="en-US" dirty="0" err="1"/>
              <a:t>qaldırılana</a:t>
            </a:r>
            <a:r>
              <a:rPr lang="en-US" dirty="0"/>
              <a:t> </a:t>
            </a:r>
            <a:r>
              <a:rPr lang="en-US" dirty="0" err="1"/>
              <a:t>qədər</a:t>
            </a:r>
            <a:r>
              <a:rPr lang="en-US" dirty="0"/>
              <a:t> </a:t>
            </a:r>
            <a:r>
              <a:rPr lang="en-US" dirty="0" err="1"/>
              <a:t>eyni</a:t>
            </a:r>
            <a:r>
              <a:rPr lang="en-US" dirty="0"/>
              <a:t> </a:t>
            </a:r>
            <a:r>
              <a:rPr lang="en-US" dirty="0" err="1"/>
              <a:t>doza</a:t>
            </a:r>
            <a:r>
              <a:rPr lang="en-US" dirty="0"/>
              <a:t> </a:t>
            </a:r>
            <a:r>
              <a:rPr lang="en-US" dirty="0" err="1"/>
              <a:t>hər</a:t>
            </a:r>
            <a:r>
              <a:rPr lang="en-US" dirty="0"/>
              <a:t> 6-12 </a:t>
            </a:r>
            <a:r>
              <a:rPr lang="en-US" dirty="0" err="1"/>
              <a:t>saatdan</a:t>
            </a:r>
            <a:r>
              <a:rPr lang="en-US" dirty="0"/>
              <a:t> </a:t>
            </a:r>
            <a:r>
              <a:rPr lang="en-US" dirty="0" err="1"/>
              <a:t>bir</a:t>
            </a:r>
            <a:r>
              <a:rPr lang="en-US" dirty="0"/>
              <a:t> </a:t>
            </a:r>
            <a:r>
              <a:rPr lang="en-US" dirty="0" err="1"/>
              <a:t>tətbiq</a:t>
            </a:r>
            <a:r>
              <a:rPr lang="en-US" dirty="0"/>
              <a:t> </a:t>
            </a:r>
            <a:r>
              <a:rPr lang="en-US" dirty="0" err="1"/>
              <a:t>oluna</a:t>
            </a:r>
            <a:r>
              <a:rPr lang="en-US" dirty="0"/>
              <a:t> </a:t>
            </a:r>
            <a:r>
              <a:rPr lang="en-US" dirty="0" err="1"/>
              <a:t>bilər</a:t>
            </a:r>
            <a:r>
              <a:rPr lang="en-US" dirty="0"/>
              <a:t>.</a:t>
            </a:r>
          </a:p>
          <a:p>
            <a:endParaRPr lang="az-Latn-AZ" dirty="0"/>
          </a:p>
          <a:p>
            <a:endParaRPr lang="az-Latn-AZ" dirty="0"/>
          </a:p>
          <a:p>
            <a:endParaRPr lang="az-Latn-AZ" dirty="0"/>
          </a:p>
          <a:p>
            <a:r>
              <a:rPr lang="az-Latn-AZ" dirty="0"/>
              <a:t>Davamlı furosemid infuziyası, konsentrasiyanın eşik həddən yuxarı saxlanması ilə əlverişli farmakodinamikanı nəzərə alaraq, diuretic dirənçli hallarda da istifadə olunur. DOSE sınağı davamlı və aralıq dozalama effektivlikləri arasında heç bir fərq göstərmədi, lakin infuziyayabaşlanarkən yükləmə dozaları ilə başlanılmadı.</a:t>
            </a:r>
          </a:p>
          <a:p>
            <a:endParaRPr lang="az-Latn-AZ" dirty="0"/>
          </a:p>
          <a:p>
            <a:endParaRPr lang="az-Latn-AZ" dirty="0"/>
          </a:p>
          <a:p>
            <a:endParaRPr lang="az-Latn-AZ" dirty="0"/>
          </a:p>
          <a:p>
            <a:endParaRPr lang="az-Latn-AZ" dirty="0"/>
          </a:p>
          <a:p>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8</a:t>
            </a:fld>
            <a:endParaRPr lang="en-US"/>
          </a:p>
        </p:txBody>
      </p:sp>
    </p:spTree>
    <p:extLst>
      <p:ext uri="{BB962C8B-B14F-4D97-AF65-F5344CB8AC3E}">
        <p14:creationId xmlns:p14="http://schemas.microsoft.com/office/powerpoint/2010/main" val="167666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İlgək </a:t>
            </a:r>
            <a:r>
              <a:rPr lang="en-US" dirty="0" err="1"/>
              <a:t>diuretikləri</a:t>
            </a:r>
            <a:r>
              <a:rPr lang="en-US" dirty="0"/>
              <a:t>  </a:t>
            </a:r>
            <a:r>
              <a:rPr lang="en-US" dirty="0" err="1"/>
              <a:t>azalmış</a:t>
            </a:r>
            <a:r>
              <a:rPr lang="en-US" dirty="0"/>
              <a:t> </a:t>
            </a:r>
            <a:r>
              <a:rPr lang="en-US" dirty="0" err="1"/>
              <a:t>atım</a:t>
            </a:r>
            <a:r>
              <a:rPr lang="en-US" dirty="0"/>
              <a:t> </a:t>
            </a:r>
            <a:r>
              <a:rPr lang="en-US" dirty="0" err="1"/>
              <a:t>fraksiyalı</a:t>
            </a:r>
            <a:r>
              <a:rPr lang="en-US" dirty="0"/>
              <a:t> ÜÇ-da (</a:t>
            </a:r>
            <a:r>
              <a:rPr lang="en-US" dirty="0" err="1"/>
              <a:t>HFrEF</a:t>
            </a:r>
            <a:r>
              <a:rPr lang="en-US" dirty="0"/>
              <a:t>) </a:t>
            </a:r>
            <a:r>
              <a:rPr lang="en-US" dirty="0" err="1"/>
              <a:t>durğunluq</a:t>
            </a:r>
            <a:r>
              <a:rPr lang="en-US" dirty="0"/>
              <a:t> </a:t>
            </a:r>
            <a:r>
              <a:rPr lang="en-US" dirty="0" err="1"/>
              <a:t>əlamətləri</a:t>
            </a:r>
            <a:r>
              <a:rPr lang="en-US" dirty="0"/>
              <a:t> </a:t>
            </a:r>
            <a:r>
              <a:rPr lang="en-US" dirty="0" err="1"/>
              <a:t>və</a:t>
            </a:r>
            <a:r>
              <a:rPr lang="en-US" dirty="0"/>
              <a:t>/</a:t>
            </a:r>
            <a:r>
              <a:rPr lang="en-US" dirty="0" err="1"/>
              <a:t>və</a:t>
            </a:r>
            <a:r>
              <a:rPr lang="en-US" dirty="0"/>
              <a:t> </a:t>
            </a:r>
            <a:r>
              <a:rPr lang="en-US" dirty="0" err="1"/>
              <a:t>ya</a:t>
            </a:r>
            <a:r>
              <a:rPr lang="en-US" dirty="0"/>
              <a:t>  </a:t>
            </a:r>
            <a:r>
              <a:rPr lang="en-US" dirty="0" err="1"/>
              <a:t>simptomlarını</a:t>
            </a:r>
            <a:br>
              <a:rPr lang="en-US" dirty="0"/>
            </a:br>
            <a:r>
              <a:rPr lang="en-US" dirty="0" err="1"/>
              <a:t>azaltmaq</a:t>
            </a:r>
            <a:r>
              <a:rPr lang="en-US" dirty="0"/>
              <a:t> </a:t>
            </a:r>
            <a:r>
              <a:rPr lang="en-US" dirty="0" err="1"/>
              <a:t>üçün</a:t>
            </a:r>
            <a:r>
              <a:rPr lang="en-US" dirty="0"/>
              <a:t> </a:t>
            </a:r>
            <a:r>
              <a:rPr lang="en-US" dirty="0" err="1"/>
              <a:t>məsləhət</a:t>
            </a:r>
            <a:r>
              <a:rPr lang="en-US" dirty="0"/>
              <a:t> </a:t>
            </a:r>
            <a:r>
              <a:rPr lang="en-US" dirty="0" err="1"/>
              <a:t>olunur</a:t>
            </a:r>
            <a:r>
              <a:rPr lang="en-US" dirty="0"/>
              <a:t>.</a:t>
            </a:r>
            <a:br>
              <a:rPr lang="en-US" dirty="0"/>
            </a:br>
            <a:r>
              <a:rPr lang="en-US" dirty="0"/>
              <a:t>Bir meta-</a:t>
            </a:r>
            <a:r>
              <a:rPr lang="en-US" dirty="0" err="1"/>
              <a:t>analiz</a:t>
            </a:r>
            <a:r>
              <a:rPr lang="en-US" dirty="0"/>
              <a:t> </a:t>
            </a:r>
            <a:r>
              <a:rPr lang="en-US" dirty="0" err="1"/>
              <a:t>göstərir</a:t>
            </a:r>
            <a:r>
              <a:rPr lang="en-US" dirty="0"/>
              <a:t> </a:t>
            </a:r>
            <a:r>
              <a:rPr lang="en-US" dirty="0" err="1"/>
              <a:t>ki,plasebo</a:t>
            </a:r>
            <a:r>
              <a:rPr lang="en-US" dirty="0"/>
              <a:t> </a:t>
            </a:r>
            <a:r>
              <a:rPr lang="en-US" dirty="0" err="1"/>
              <a:t>ilə</a:t>
            </a:r>
            <a:r>
              <a:rPr lang="en-US" dirty="0"/>
              <a:t> </a:t>
            </a:r>
            <a:r>
              <a:rPr lang="en-US" dirty="0" err="1"/>
              <a:t>müqayisədə</a:t>
            </a:r>
            <a:r>
              <a:rPr lang="en-US" dirty="0"/>
              <a:t> </a:t>
            </a:r>
            <a:r>
              <a:rPr lang="en-US" dirty="0" err="1"/>
              <a:t>ilgək</a:t>
            </a:r>
            <a:r>
              <a:rPr lang="en-US" dirty="0"/>
              <a:t> </a:t>
            </a:r>
            <a:r>
              <a:rPr lang="en-US" dirty="0" err="1"/>
              <a:t>və</a:t>
            </a:r>
            <a:r>
              <a:rPr lang="en-US" dirty="0"/>
              <a:t> </a:t>
            </a:r>
            <a:r>
              <a:rPr lang="en-US" dirty="0" err="1"/>
              <a:t>tiazid</a:t>
            </a:r>
            <a:r>
              <a:rPr lang="en-US" dirty="0"/>
              <a:t> </a:t>
            </a:r>
            <a:r>
              <a:rPr lang="en-US" dirty="0" err="1"/>
              <a:t>sidikqovucuları</a:t>
            </a:r>
            <a:r>
              <a:rPr lang="en-US" dirty="0"/>
              <a:t> </a:t>
            </a:r>
            <a:r>
              <a:rPr lang="en-US" dirty="0" err="1"/>
              <a:t>ölum</a:t>
            </a:r>
            <a:r>
              <a:rPr lang="en-US" dirty="0"/>
              <a:t> </a:t>
            </a:r>
            <a:r>
              <a:rPr lang="en-US" dirty="0" err="1"/>
              <a:t>riskini</a:t>
            </a:r>
            <a:r>
              <a:rPr lang="en-US" dirty="0"/>
              <a:t> </a:t>
            </a:r>
            <a:r>
              <a:rPr lang="en-US" dirty="0" err="1"/>
              <a:t>aşağı</a:t>
            </a:r>
            <a:r>
              <a:rPr lang="en-US" dirty="0"/>
              <a:t> </a:t>
            </a:r>
            <a:r>
              <a:rPr lang="en-US" dirty="0" err="1"/>
              <a:t>salır</a:t>
            </a:r>
            <a:r>
              <a:rPr lang="en-US" dirty="0"/>
              <a:t>,</a:t>
            </a:r>
            <a:br>
              <a:rPr lang="en-US" dirty="0"/>
            </a:br>
            <a:r>
              <a:rPr lang="en-US" dirty="0" err="1"/>
              <a:t>fiziki</a:t>
            </a:r>
            <a:r>
              <a:rPr lang="en-US" dirty="0"/>
              <a:t> </a:t>
            </a:r>
            <a:r>
              <a:rPr lang="en-US" dirty="0" err="1"/>
              <a:t>aktivliyə</a:t>
            </a:r>
            <a:r>
              <a:rPr lang="en-US" dirty="0"/>
              <a:t> </a:t>
            </a:r>
            <a:r>
              <a:rPr lang="en-US" dirty="0" err="1"/>
              <a:t>qarşı</a:t>
            </a:r>
            <a:r>
              <a:rPr lang="en-US" dirty="0"/>
              <a:t> </a:t>
            </a:r>
            <a:r>
              <a:rPr lang="en-US" dirty="0" err="1"/>
              <a:t>dözümlülüyü</a:t>
            </a:r>
            <a:r>
              <a:rPr lang="en-US" dirty="0"/>
              <a:t> </a:t>
            </a:r>
            <a:r>
              <a:rPr lang="en-US" dirty="0" err="1"/>
              <a:t>artırır</a:t>
            </a:r>
            <a:r>
              <a:rPr lang="en-US" dirty="0"/>
              <a:t>. İlgək </a:t>
            </a:r>
            <a:r>
              <a:rPr lang="en-US" dirty="0" err="1"/>
              <a:t>diuretikləri</a:t>
            </a:r>
            <a:r>
              <a:rPr lang="en-US" dirty="0"/>
              <a:t> </a:t>
            </a:r>
            <a:r>
              <a:rPr lang="en-US" dirty="0" err="1"/>
              <a:t>tiazidiəbənzər</a:t>
            </a:r>
            <a:r>
              <a:rPr lang="en-US" dirty="0"/>
              <a:t>  </a:t>
            </a:r>
            <a:r>
              <a:rPr lang="en-US" dirty="0" err="1"/>
              <a:t>diuretiklərə</a:t>
            </a:r>
            <a:r>
              <a:rPr lang="en-US" dirty="0"/>
              <a:t> </a:t>
            </a:r>
            <a:r>
              <a:rPr lang="en-US" dirty="0" err="1"/>
              <a:t>müqayisədə</a:t>
            </a:r>
            <a:r>
              <a:rPr lang="en-US" dirty="0"/>
              <a:t> </a:t>
            </a:r>
            <a:r>
              <a:rPr lang="en-US" dirty="0" err="1"/>
              <a:t>daha</a:t>
            </a:r>
            <a:r>
              <a:rPr lang="en-US" dirty="0"/>
              <a:t> </a:t>
            </a:r>
            <a:r>
              <a:rPr lang="en-US" dirty="0" err="1"/>
              <a:t>intensi</a:t>
            </a:r>
            <a:r>
              <a:rPr lang="en-US" dirty="0"/>
              <a:t> </a:t>
            </a:r>
            <a:r>
              <a:rPr lang="en-US" dirty="0" err="1"/>
              <a:t>və</a:t>
            </a:r>
            <a:r>
              <a:rPr lang="en-US" dirty="0"/>
              <a:t> </a:t>
            </a:r>
            <a:r>
              <a:rPr lang="en-US" dirty="0" err="1"/>
              <a:t>qisa</a:t>
            </a:r>
            <a:r>
              <a:rPr lang="en-US" dirty="0"/>
              <a:t> </a:t>
            </a:r>
            <a:r>
              <a:rPr lang="en-US" dirty="0" err="1"/>
              <a:t>diure</a:t>
            </a:r>
            <a:r>
              <a:rPr lang="en-US" dirty="0"/>
              <a:t> </a:t>
            </a:r>
            <a:r>
              <a:rPr lang="en-US" dirty="0" err="1"/>
              <a:t>verir,baxmayaraq</a:t>
            </a:r>
            <a:r>
              <a:rPr lang="en-US" dirty="0"/>
              <a:t> ki </a:t>
            </a:r>
            <a:r>
              <a:rPr lang="en-US" dirty="0" err="1"/>
              <a:t>onlar</a:t>
            </a:r>
            <a:r>
              <a:rPr lang="en-US" dirty="0"/>
              <a:t> </a:t>
            </a:r>
            <a:r>
              <a:rPr lang="en-US" dirty="0" err="1"/>
              <a:t>sinergik</a:t>
            </a:r>
            <a:r>
              <a:rPr lang="en-US" dirty="0"/>
              <a:t> </a:t>
            </a:r>
            <a:r>
              <a:rPr lang="en-US" dirty="0" err="1"/>
              <a:t>təsir</a:t>
            </a:r>
            <a:r>
              <a:rPr lang="en-US" dirty="0"/>
              <a:t> </a:t>
            </a:r>
            <a:r>
              <a:rPr lang="en-US" dirty="0" err="1"/>
              <a:t>edir.Bu</a:t>
            </a:r>
            <a:r>
              <a:rPr lang="en-US" dirty="0"/>
              <a:t> </a:t>
            </a:r>
            <a:r>
              <a:rPr lang="en-US" dirty="0" err="1"/>
              <a:t>sidikqovucuların</a:t>
            </a:r>
            <a:r>
              <a:rPr lang="en-US" dirty="0"/>
              <a:t> </a:t>
            </a:r>
            <a:r>
              <a:rPr lang="en-US" dirty="0" err="1"/>
              <a:t>kombinasiyası</a:t>
            </a:r>
            <a:r>
              <a:rPr lang="en-US" dirty="0"/>
              <a:t> </a:t>
            </a:r>
            <a:r>
              <a:rPr lang="en-US" dirty="0" err="1"/>
              <a:t>diuretik</a:t>
            </a:r>
            <a:r>
              <a:rPr lang="en-US" dirty="0"/>
              <a:t> </a:t>
            </a:r>
            <a:r>
              <a:rPr lang="en-US" dirty="0" err="1"/>
              <a:t>rezistenliyi</a:t>
            </a:r>
            <a:r>
              <a:rPr lang="en-US" dirty="0"/>
              <a:t> </a:t>
            </a:r>
            <a:r>
              <a:rPr lang="en-US" dirty="0" err="1"/>
              <a:t>müalicəsində</a:t>
            </a:r>
            <a:r>
              <a:rPr lang="en-US" dirty="0"/>
              <a:t> </a:t>
            </a:r>
            <a:r>
              <a:rPr lang="en-US" dirty="0" err="1"/>
              <a:t>istifadə</a:t>
            </a:r>
            <a:r>
              <a:rPr lang="en-US" dirty="0"/>
              <a:t> </a:t>
            </a:r>
            <a:r>
              <a:rPr lang="en-US" dirty="0" err="1"/>
              <a:t>edilir</a:t>
            </a:r>
            <a:r>
              <a:rPr lang="en-US" dirty="0"/>
              <a:t>. ARNI, MRA </a:t>
            </a:r>
            <a:r>
              <a:rPr lang="az-Cyrl-AZ" dirty="0"/>
              <a:t>и </a:t>
            </a:r>
            <a:r>
              <a:rPr lang="en-US" dirty="0"/>
              <a:t>SGLT2 </a:t>
            </a:r>
            <a:r>
              <a:rPr lang="en-US" dirty="0" err="1"/>
              <a:t>inhibitorlarının</a:t>
            </a:r>
            <a:r>
              <a:rPr lang="en-US" dirty="0"/>
              <a:t> da </a:t>
            </a:r>
            <a:r>
              <a:rPr lang="en-US" dirty="0" err="1"/>
              <a:t>diuretik</a:t>
            </a:r>
            <a:r>
              <a:rPr lang="en-US" dirty="0"/>
              <a:t> </a:t>
            </a:r>
            <a:r>
              <a:rPr lang="en-US" dirty="0" err="1"/>
              <a:t>effektinin</a:t>
            </a:r>
            <a:r>
              <a:rPr lang="en-US" dirty="0"/>
              <a:t> </a:t>
            </a:r>
            <a:r>
              <a:rPr lang="en-US" dirty="0" err="1"/>
              <a:t>olduğunu</a:t>
            </a:r>
            <a:r>
              <a:rPr lang="en-US" dirty="0"/>
              <a:t> </a:t>
            </a:r>
            <a:r>
              <a:rPr lang="en-US" dirty="0" err="1"/>
              <a:t>nəzərə</a:t>
            </a:r>
            <a:r>
              <a:rPr lang="en-US" dirty="0"/>
              <a:t> </a:t>
            </a:r>
            <a:r>
              <a:rPr lang="en-US" dirty="0" err="1"/>
              <a:t>alaraq</a:t>
            </a:r>
            <a:r>
              <a:rPr lang="en-US" dirty="0"/>
              <a:t> </a:t>
            </a:r>
            <a:r>
              <a:rPr lang="en-US" dirty="0" err="1"/>
              <a:t>sidikqoucularla</a:t>
            </a:r>
            <a:r>
              <a:rPr lang="en-US" dirty="0"/>
              <a:t> </a:t>
            </a:r>
            <a:r>
              <a:rPr lang="en-US" dirty="0" err="1"/>
              <a:t>kombinasiyada</a:t>
            </a:r>
            <a:r>
              <a:rPr lang="en-US" dirty="0"/>
              <a:t> </a:t>
            </a:r>
            <a:r>
              <a:rPr lang="en-US" dirty="0" err="1"/>
              <a:t>diqqətli</a:t>
            </a:r>
            <a:r>
              <a:rPr lang="en-US" dirty="0"/>
              <a:t> </a:t>
            </a:r>
            <a:r>
              <a:rPr lang="en-US" dirty="0" err="1"/>
              <a:t>olmaq</a:t>
            </a:r>
            <a:r>
              <a:rPr lang="en-US" dirty="0"/>
              <a:t> </a:t>
            </a:r>
            <a:r>
              <a:rPr lang="en-US" dirty="0" err="1"/>
              <a:t>məsləhətdir</a:t>
            </a:r>
            <a:r>
              <a:rPr lang="en-US" dirty="0"/>
              <a:t>.</a:t>
            </a:r>
            <a:br>
              <a:rPr lang="en-US" dirty="0"/>
            </a:br>
            <a:endParaRPr lang="az-Latn-AZ" dirty="0"/>
          </a:p>
          <a:p>
            <a:endParaRPr lang="az-Latn-AZ" dirty="0"/>
          </a:p>
          <a:p>
            <a:r>
              <a:rPr lang="en-US" dirty="0" err="1"/>
              <a:t>İntravenoz</a:t>
            </a:r>
            <a:r>
              <a:rPr lang="en-US" dirty="0"/>
              <a:t> </a:t>
            </a:r>
            <a:r>
              <a:rPr lang="en-US" dirty="0" err="1"/>
              <a:t>sidikqovucular</a:t>
            </a:r>
            <a:r>
              <a:rPr lang="en-US" dirty="0"/>
              <a:t> </a:t>
            </a:r>
            <a:r>
              <a:rPr lang="en-US" dirty="0" err="1"/>
              <a:t>Kəskin</a:t>
            </a:r>
            <a:r>
              <a:rPr lang="en-US" dirty="0"/>
              <a:t> </a:t>
            </a:r>
            <a:r>
              <a:rPr lang="en-US" dirty="0" err="1"/>
              <a:t>ürək</a:t>
            </a:r>
            <a:r>
              <a:rPr lang="en-US" dirty="0"/>
              <a:t> </a:t>
            </a:r>
            <a:r>
              <a:rPr lang="en-US" dirty="0" err="1"/>
              <a:t>çatışmazlığı</a:t>
            </a:r>
            <a:r>
              <a:rPr lang="en-US" dirty="0"/>
              <a:t> </a:t>
            </a:r>
            <a:r>
              <a:rPr lang="en-US" dirty="0" err="1"/>
              <a:t>müalicəsinin</a:t>
            </a:r>
            <a:r>
              <a:rPr lang="en-US" dirty="0"/>
              <a:t> </a:t>
            </a:r>
            <a:r>
              <a:rPr lang="en-US" dirty="0" err="1"/>
              <a:t>təməl</a:t>
            </a:r>
            <a:r>
              <a:rPr lang="en-US" dirty="0"/>
              <a:t> </a:t>
            </a:r>
            <a:r>
              <a:rPr lang="en-US" dirty="0" err="1"/>
              <a:t>daşıdır.Onlar</a:t>
            </a:r>
            <a:r>
              <a:rPr lang="en-US" dirty="0"/>
              <a:t> </a:t>
            </a:r>
            <a:r>
              <a:rPr lang="en-US" dirty="0" err="1"/>
              <a:t>su</a:t>
            </a:r>
            <a:r>
              <a:rPr lang="en-US" dirty="0"/>
              <a:t> </a:t>
            </a:r>
            <a:r>
              <a:rPr lang="en-US" dirty="0" err="1"/>
              <a:t>və</a:t>
            </a:r>
            <a:r>
              <a:rPr lang="en-US" dirty="0"/>
              <a:t> </a:t>
            </a:r>
            <a:r>
              <a:rPr lang="en-US" dirty="0" err="1"/>
              <a:t>duzun</a:t>
            </a:r>
            <a:r>
              <a:rPr lang="en-US" dirty="0"/>
              <a:t> </a:t>
            </a:r>
            <a:r>
              <a:rPr lang="en-US" dirty="0" err="1"/>
              <a:t>böyrəklə</a:t>
            </a:r>
            <a:r>
              <a:rPr lang="en-US" dirty="0"/>
              <a:t> </a:t>
            </a:r>
            <a:r>
              <a:rPr lang="en-US" dirty="0" err="1"/>
              <a:t>ifrazını</a:t>
            </a:r>
            <a:r>
              <a:rPr lang="en-US" dirty="0"/>
              <a:t> </a:t>
            </a:r>
            <a:r>
              <a:rPr lang="en-US" dirty="0" err="1"/>
              <a:t>artırır</a:t>
            </a:r>
            <a:r>
              <a:rPr lang="en-US" dirty="0"/>
              <a:t> </a:t>
            </a:r>
            <a:r>
              <a:rPr lang="en-US" dirty="0" err="1"/>
              <a:t>və</a:t>
            </a:r>
            <a:r>
              <a:rPr lang="en-US" dirty="0"/>
              <a:t>  </a:t>
            </a:r>
            <a:r>
              <a:rPr lang="en-US" dirty="0" err="1"/>
              <a:t>maye</a:t>
            </a:r>
            <a:r>
              <a:rPr lang="en-US" dirty="0"/>
              <a:t> </a:t>
            </a:r>
            <a:r>
              <a:rPr lang="en-US" dirty="0" err="1"/>
              <a:t>yüklənməsi</a:t>
            </a:r>
            <a:r>
              <a:rPr lang="en-US" dirty="0"/>
              <a:t> , </a:t>
            </a:r>
            <a:r>
              <a:rPr lang="en-US" dirty="0" err="1"/>
              <a:t>durğunluğun</a:t>
            </a:r>
            <a:r>
              <a:rPr lang="en-US" dirty="0"/>
              <a:t> </a:t>
            </a:r>
            <a:r>
              <a:rPr lang="en-US" dirty="0" err="1"/>
              <a:t>aradan</a:t>
            </a:r>
            <a:r>
              <a:rPr lang="en-US" dirty="0"/>
              <a:t> </a:t>
            </a:r>
            <a:r>
              <a:rPr lang="en-US" dirty="0" err="1"/>
              <a:t>qaldırılmas</a:t>
            </a:r>
            <a:r>
              <a:rPr lang="en-US" dirty="0"/>
              <a:t> </a:t>
            </a:r>
            <a:r>
              <a:rPr lang="en-US" dirty="0" err="1"/>
              <a:t>üçün</a:t>
            </a:r>
            <a:r>
              <a:rPr lang="en-US" dirty="0"/>
              <a:t> </a:t>
            </a:r>
            <a:r>
              <a:rPr lang="en-US" dirty="0" err="1"/>
              <a:t>göstərişdir</a:t>
            </a:r>
            <a:r>
              <a:rPr lang="en-US" dirty="0"/>
              <a:t>. </a:t>
            </a:r>
            <a:r>
              <a:rPr lang="en-US" dirty="0" err="1"/>
              <a:t>Erkən</a:t>
            </a:r>
            <a:r>
              <a:rPr lang="en-US" dirty="0"/>
              <a:t> </a:t>
            </a:r>
            <a:r>
              <a:rPr lang="en-US" dirty="0" err="1"/>
              <a:t>tətbiqi</a:t>
            </a:r>
            <a:r>
              <a:rPr lang="en-US" dirty="0"/>
              <a:t> </a:t>
            </a:r>
            <a:r>
              <a:rPr lang="en-US" dirty="0" err="1"/>
              <a:t>xəstəxanadaxili</a:t>
            </a:r>
            <a:r>
              <a:rPr lang="en-US" dirty="0"/>
              <a:t> </a:t>
            </a:r>
            <a:r>
              <a:rPr lang="en-US" dirty="0" err="1"/>
              <a:t>ölüm</a:t>
            </a:r>
            <a:r>
              <a:rPr lang="en-US" dirty="0"/>
              <a:t> </a:t>
            </a:r>
            <a:r>
              <a:rPr lang="en-US" dirty="0" err="1"/>
              <a:t>nisbətini</a:t>
            </a:r>
            <a:r>
              <a:rPr lang="en-US" dirty="0"/>
              <a:t> </a:t>
            </a:r>
            <a:r>
              <a:rPr lang="en-US" dirty="0" err="1"/>
              <a:t>aşağı</a:t>
            </a:r>
            <a:r>
              <a:rPr lang="en-US" dirty="0"/>
              <a:t> </a:t>
            </a:r>
            <a:r>
              <a:rPr lang="en-US" dirty="0" err="1"/>
              <a:t>salır</a:t>
            </a:r>
            <a:r>
              <a:rPr lang="en-US" dirty="0"/>
              <a:t>.</a:t>
            </a:r>
            <a:br>
              <a:rPr lang="en-US" dirty="0"/>
            </a:br>
            <a:br>
              <a:rPr lang="en-US" dirty="0"/>
            </a:br>
            <a:r>
              <a:rPr lang="en-US" dirty="0"/>
              <a:t>İlgək </a:t>
            </a:r>
            <a:r>
              <a:rPr lang="en-US" dirty="0" err="1"/>
              <a:t>diuretikləri</a:t>
            </a:r>
            <a:r>
              <a:rPr lang="en-US" dirty="0"/>
              <a:t> </a:t>
            </a:r>
            <a:r>
              <a:rPr lang="en-US" dirty="0" err="1"/>
              <a:t>təsirinin</a:t>
            </a:r>
            <a:r>
              <a:rPr lang="en-US" dirty="0"/>
              <a:t> </a:t>
            </a:r>
            <a:r>
              <a:rPr lang="en-US" dirty="0" err="1"/>
              <a:t>daha</a:t>
            </a:r>
            <a:r>
              <a:rPr lang="en-US" dirty="0"/>
              <a:t> </a:t>
            </a:r>
            <a:r>
              <a:rPr lang="en-US" dirty="0" err="1"/>
              <a:t>tez</a:t>
            </a:r>
            <a:r>
              <a:rPr lang="en-US" dirty="0"/>
              <a:t> </a:t>
            </a:r>
            <a:r>
              <a:rPr lang="en-US" dirty="0" err="1"/>
              <a:t>başlaması</a:t>
            </a:r>
            <a:r>
              <a:rPr lang="en-US" dirty="0"/>
              <a:t> </a:t>
            </a:r>
            <a:r>
              <a:rPr lang="en-US" dirty="0" err="1"/>
              <a:t>səbəbiylə</a:t>
            </a:r>
            <a:r>
              <a:rPr lang="en-US" dirty="0"/>
              <a:t> </a:t>
            </a:r>
            <a:r>
              <a:rPr lang="en-US" dirty="0" err="1"/>
              <a:t>daha</a:t>
            </a:r>
            <a:r>
              <a:rPr lang="en-US" dirty="0"/>
              <a:t> </a:t>
            </a:r>
            <a:r>
              <a:rPr lang="en-US" dirty="0" err="1"/>
              <a:t>çox</a:t>
            </a:r>
            <a:r>
              <a:rPr lang="en-US" dirty="0"/>
              <a:t> </a:t>
            </a:r>
            <a:r>
              <a:rPr lang="en-US" dirty="0" err="1"/>
              <a:t>istifadə</a:t>
            </a:r>
            <a:r>
              <a:rPr lang="en-US" dirty="0"/>
              <a:t> </a:t>
            </a:r>
            <a:r>
              <a:rPr lang="en-US" dirty="0" err="1"/>
              <a:t>edilir.Ən</a:t>
            </a:r>
            <a:r>
              <a:rPr lang="en-US" dirty="0"/>
              <a:t> </a:t>
            </a:r>
            <a:r>
              <a:rPr lang="en-US" dirty="0" err="1"/>
              <a:t>çox</a:t>
            </a:r>
            <a:r>
              <a:rPr lang="en-US" dirty="0"/>
              <a:t> </a:t>
            </a:r>
            <a:r>
              <a:rPr lang="en-US" dirty="0" err="1"/>
              <a:t>furosemid</a:t>
            </a:r>
            <a:r>
              <a:rPr lang="en-US" dirty="0"/>
              <a:t> ,</a:t>
            </a:r>
            <a:r>
              <a:rPr lang="en-US" dirty="0" err="1"/>
              <a:t>torasemid</a:t>
            </a:r>
            <a:r>
              <a:rPr lang="en-US" dirty="0"/>
              <a:t> ,</a:t>
            </a:r>
            <a:r>
              <a:rPr lang="en-US" dirty="0" err="1"/>
              <a:t>bumetanid</a:t>
            </a:r>
            <a:r>
              <a:rPr lang="en-US" dirty="0"/>
              <a:t> </a:t>
            </a:r>
            <a:r>
              <a:rPr lang="en-US" dirty="0" err="1"/>
              <a:t>istifadə</a:t>
            </a:r>
            <a:r>
              <a:rPr lang="en-US" dirty="0"/>
              <a:t> </a:t>
            </a:r>
            <a:r>
              <a:rPr lang="en-US" dirty="0" err="1"/>
              <a:t>edilir</a:t>
            </a:r>
            <a:r>
              <a:rPr lang="en-US" dirty="0"/>
              <a:t>. </a:t>
            </a:r>
            <a:r>
              <a:rPr lang="en-US" dirty="0" err="1"/>
              <a:t>Torasemid</a:t>
            </a:r>
            <a:r>
              <a:rPr lang="en-US" dirty="0"/>
              <a:t> </a:t>
            </a:r>
            <a:r>
              <a:rPr lang="en-US" dirty="0" err="1"/>
              <a:t>və</a:t>
            </a:r>
            <a:r>
              <a:rPr lang="en-US" dirty="0"/>
              <a:t> </a:t>
            </a:r>
            <a:r>
              <a:rPr lang="en-US" dirty="0" err="1"/>
              <a:t>bemetanidin</a:t>
            </a:r>
            <a:r>
              <a:rPr lang="en-US" dirty="0"/>
              <a:t> </a:t>
            </a:r>
            <a:r>
              <a:rPr lang="en-US" dirty="0" err="1"/>
              <a:t>biomənimmsənilməsi</a:t>
            </a:r>
            <a:r>
              <a:rPr lang="en-US" dirty="0"/>
              <a:t> </a:t>
            </a:r>
            <a:r>
              <a:rPr lang="en-US" dirty="0" err="1"/>
              <a:t>furosemidə</a:t>
            </a:r>
            <a:r>
              <a:rPr lang="en-US" dirty="0"/>
              <a:t> </a:t>
            </a:r>
            <a:r>
              <a:rPr lang="en-US" dirty="0" err="1"/>
              <a:t>nisbətən</a:t>
            </a:r>
            <a:r>
              <a:rPr lang="en-US" dirty="0"/>
              <a:t> </a:t>
            </a:r>
            <a:r>
              <a:rPr lang="en-US" dirty="0" err="1"/>
              <a:t>daha</a:t>
            </a:r>
            <a:r>
              <a:rPr lang="en-US" dirty="0"/>
              <a:t> </a:t>
            </a:r>
            <a:r>
              <a:rPr lang="en-US" dirty="0" err="1"/>
              <a:t>yaxşıdır</a:t>
            </a:r>
            <a:r>
              <a:rPr lang="en-US" dirty="0"/>
              <a:t> </a:t>
            </a:r>
            <a:r>
              <a:rPr lang="en-US" dirty="0" err="1"/>
              <a:t>və</a:t>
            </a:r>
            <a:r>
              <a:rPr lang="en-US" dirty="0"/>
              <a:t> </a:t>
            </a:r>
            <a:r>
              <a:rPr lang="en-US" dirty="0" err="1"/>
              <a:t>aparılan</a:t>
            </a:r>
            <a:r>
              <a:rPr lang="en-US" dirty="0"/>
              <a:t> </a:t>
            </a:r>
            <a:r>
              <a:rPr lang="en-US" dirty="0" err="1"/>
              <a:t>araşdırmalar</a:t>
            </a:r>
            <a:r>
              <a:rPr lang="en-US" dirty="0"/>
              <a:t> </a:t>
            </a:r>
            <a:r>
              <a:rPr lang="en-US" dirty="0" err="1"/>
              <a:t>onların</a:t>
            </a:r>
            <a:r>
              <a:rPr lang="en-US" dirty="0"/>
              <a:t> </a:t>
            </a:r>
            <a:r>
              <a:rPr lang="en-US" dirty="0" err="1"/>
              <a:t>ürək</a:t>
            </a:r>
            <a:r>
              <a:rPr lang="en-US" dirty="0"/>
              <a:t> </a:t>
            </a:r>
            <a:r>
              <a:rPr lang="en-US" dirty="0" err="1"/>
              <a:t>fibrozunu</a:t>
            </a:r>
            <a:r>
              <a:rPr lang="en-US" dirty="0"/>
              <a:t> </a:t>
            </a:r>
            <a:r>
              <a:rPr lang="en-US" dirty="0" err="1"/>
              <a:t>azaltmasını</a:t>
            </a:r>
            <a:r>
              <a:rPr lang="en-US" dirty="0"/>
              <a:t> </a:t>
            </a:r>
            <a:r>
              <a:rPr lang="en-US" dirty="0" err="1"/>
              <a:t>göstərir.Uzun</a:t>
            </a:r>
            <a:r>
              <a:rPr lang="en-US" dirty="0"/>
              <a:t> </a:t>
            </a:r>
            <a:r>
              <a:rPr lang="en-US" dirty="0" err="1"/>
              <a:t>müddətli</a:t>
            </a:r>
            <a:r>
              <a:rPr lang="en-US" dirty="0"/>
              <a:t> </a:t>
            </a:r>
            <a:r>
              <a:rPr lang="en-US" dirty="0" err="1"/>
              <a:t>qəbul</a:t>
            </a:r>
            <a:r>
              <a:rPr lang="en-US" dirty="0"/>
              <a:t> </a:t>
            </a:r>
            <a:r>
              <a:rPr lang="en-US" dirty="0" err="1"/>
              <a:t>zamanı</a:t>
            </a:r>
            <a:r>
              <a:rPr lang="en-US" dirty="0"/>
              <a:t> </a:t>
            </a:r>
            <a:r>
              <a:rPr lang="en-US" dirty="0" err="1"/>
              <a:t>torasemid</a:t>
            </a:r>
            <a:r>
              <a:rPr lang="en-US" dirty="0"/>
              <a:t> </a:t>
            </a:r>
            <a:r>
              <a:rPr lang="en-US" dirty="0" err="1"/>
              <a:t>qanda</a:t>
            </a:r>
            <a:r>
              <a:rPr lang="en-US" dirty="0"/>
              <a:t> </a:t>
            </a:r>
            <a:r>
              <a:rPr lang="en-US" dirty="0" err="1"/>
              <a:t>elektrolitlərin</a:t>
            </a:r>
            <a:r>
              <a:rPr lang="en-US" dirty="0"/>
              <a:t> </a:t>
            </a:r>
            <a:r>
              <a:rPr lang="en-US" dirty="0" err="1"/>
              <a:t>səviyyəsinə</a:t>
            </a:r>
            <a:r>
              <a:rPr lang="en-US" dirty="0"/>
              <a:t> </a:t>
            </a:r>
            <a:r>
              <a:rPr lang="en-US" dirty="0" err="1"/>
              <a:t>təsir</a:t>
            </a:r>
            <a:r>
              <a:rPr lang="en-US" dirty="0"/>
              <a:t> </a:t>
            </a:r>
            <a:r>
              <a:rPr lang="en-US" dirty="0" err="1"/>
              <a:t>etmir</a:t>
            </a:r>
            <a:r>
              <a:rPr lang="en-US" dirty="0"/>
              <a:t>( </a:t>
            </a:r>
            <a:r>
              <a:rPr lang="en-US" dirty="0" err="1"/>
              <a:t>qanda</a:t>
            </a:r>
            <a:r>
              <a:rPr lang="en-US" dirty="0"/>
              <a:t> </a:t>
            </a:r>
            <a:r>
              <a:rPr lang="en-US" dirty="0" err="1"/>
              <a:t>kaliumun</a:t>
            </a:r>
            <a:r>
              <a:rPr lang="en-US" dirty="0"/>
              <a:t> </a:t>
            </a:r>
            <a:r>
              <a:rPr lang="en-US" dirty="0" err="1"/>
              <a:t>səviyyəsinə</a:t>
            </a:r>
            <a:r>
              <a:rPr lang="en-US" dirty="0"/>
              <a:t> </a:t>
            </a:r>
            <a:r>
              <a:rPr lang="en-US" dirty="0" err="1"/>
              <a:t>təsir</a:t>
            </a:r>
            <a:r>
              <a:rPr lang="en-US" dirty="0"/>
              <a:t> </a:t>
            </a:r>
            <a:r>
              <a:rPr lang="en-US" dirty="0" err="1"/>
              <a:t>etmir</a:t>
            </a:r>
            <a:r>
              <a:rPr lang="en-US" dirty="0"/>
              <a:t>)</a:t>
            </a:r>
            <a:endParaRPr lang="az-Latn-AZ" dirty="0"/>
          </a:p>
          <a:p>
            <a:endParaRPr lang="az-Latn-AZ" dirty="0"/>
          </a:p>
          <a:p>
            <a:r>
              <a:rPr lang="en-US" dirty="0" err="1"/>
              <a:t>Həddindən</a:t>
            </a:r>
            <a:r>
              <a:rPr lang="en-US" dirty="0"/>
              <a:t> </a:t>
            </a:r>
            <a:r>
              <a:rPr lang="en-US" dirty="0" err="1"/>
              <a:t>artıq</a:t>
            </a:r>
            <a:r>
              <a:rPr lang="en-US" dirty="0"/>
              <a:t> </a:t>
            </a:r>
            <a:r>
              <a:rPr lang="en-US" dirty="0" err="1"/>
              <a:t>yüklənmə</a:t>
            </a:r>
            <a:r>
              <a:rPr lang="en-US" dirty="0"/>
              <a:t> </a:t>
            </a:r>
            <a:r>
              <a:rPr lang="en-US" dirty="0" err="1"/>
              <a:t>ilə</a:t>
            </a:r>
            <a:r>
              <a:rPr lang="en-US" dirty="0"/>
              <a:t> </a:t>
            </a:r>
            <a:r>
              <a:rPr lang="en-US" dirty="0" err="1"/>
              <a:t>tıxanma</a:t>
            </a:r>
            <a:r>
              <a:rPr lang="en-US" dirty="0"/>
              <a:t> </a:t>
            </a:r>
            <a:r>
              <a:rPr lang="en-US" dirty="0" err="1"/>
              <a:t>halında</a:t>
            </a:r>
            <a:r>
              <a:rPr lang="en-US" dirty="0"/>
              <a:t>, natrium </a:t>
            </a:r>
            <a:r>
              <a:rPr lang="en-US" dirty="0" err="1"/>
              <a:t>və</a:t>
            </a:r>
            <a:r>
              <a:rPr lang="en-US" dirty="0"/>
              <a:t> </a:t>
            </a:r>
            <a:r>
              <a:rPr lang="en-US" dirty="0" err="1"/>
              <a:t>suyun</a:t>
            </a:r>
            <a:r>
              <a:rPr lang="en-US" dirty="0"/>
              <a:t> </a:t>
            </a:r>
            <a:r>
              <a:rPr lang="en-US" dirty="0" err="1"/>
              <a:t>xroniki</a:t>
            </a:r>
            <a:r>
              <a:rPr lang="en-US" dirty="0"/>
              <a:t> </a:t>
            </a:r>
            <a:r>
              <a:rPr lang="en-US" dirty="0" err="1"/>
              <a:t>saxlanması</a:t>
            </a:r>
            <a:r>
              <a:rPr lang="en-US" dirty="0"/>
              <a:t> </a:t>
            </a:r>
            <a:r>
              <a:rPr lang="en-US" dirty="0" err="1"/>
              <a:t>damardaxili</a:t>
            </a:r>
            <a:r>
              <a:rPr lang="en-US" dirty="0"/>
              <a:t> </a:t>
            </a:r>
            <a:r>
              <a:rPr lang="en-US" dirty="0" err="1"/>
              <a:t>həcmi</a:t>
            </a:r>
            <a:r>
              <a:rPr lang="en-US" dirty="0"/>
              <a:t> </a:t>
            </a:r>
            <a:r>
              <a:rPr lang="en-US" dirty="0" err="1"/>
              <a:t>daha</a:t>
            </a:r>
            <a:r>
              <a:rPr lang="en-US" dirty="0"/>
              <a:t> da </a:t>
            </a:r>
            <a:r>
              <a:rPr lang="en-US" dirty="0" err="1"/>
              <a:t>genişləndirir</a:t>
            </a:r>
            <a:r>
              <a:rPr lang="en-US" dirty="0"/>
              <a:t> </a:t>
            </a:r>
            <a:r>
              <a:rPr lang="en-US" dirty="0" err="1"/>
              <a:t>və</a:t>
            </a:r>
            <a:r>
              <a:rPr lang="en-US" dirty="0"/>
              <a:t> </a:t>
            </a:r>
            <a:r>
              <a:rPr lang="en-US" dirty="0" err="1"/>
              <a:t>nəticədə</a:t>
            </a:r>
            <a:r>
              <a:rPr lang="en-US" dirty="0"/>
              <a:t> </a:t>
            </a:r>
            <a:r>
              <a:rPr lang="en-US" dirty="0" err="1"/>
              <a:t>həddindən</a:t>
            </a:r>
            <a:r>
              <a:rPr lang="en-US" dirty="0"/>
              <a:t> </a:t>
            </a:r>
            <a:r>
              <a:rPr lang="en-US" dirty="0" err="1"/>
              <a:t>artıq</a:t>
            </a:r>
            <a:r>
              <a:rPr lang="en-US" dirty="0"/>
              <a:t> </a:t>
            </a:r>
            <a:r>
              <a:rPr lang="en-US" dirty="0" err="1"/>
              <a:t>damardan</a:t>
            </a:r>
            <a:r>
              <a:rPr lang="en-US" dirty="0"/>
              <a:t> </a:t>
            </a:r>
            <a:r>
              <a:rPr lang="en-US" dirty="0" err="1"/>
              <a:t>kənar</a:t>
            </a:r>
            <a:r>
              <a:rPr lang="en-US" dirty="0"/>
              <a:t> </a:t>
            </a:r>
            <a:r>
              <a:rPr lang="en-US" dirty="0" err="1"/>
              <a:t>maye</a:t>
            </a:r>
            <a:r>
              <a:rPr lang="en-US" dirty="0"/>
              <a:t> </a:t>
            </a:r>
            <a:r>
              <a:rPr lang="en-US" dirty="0" err="1"/>
              <a:t>yığılır</a:t>
            </a:r>
            <a:r>
              <a:rPr lang="en-US" dirty="0"/>
              <a:t>. </a:t>
            </a:r>
            <a:r>
              <a:rPr lang="en-US" dirty="0" err="1"/>
              <a:t>Ultrafiltrasiyadan</a:t>
            </a:r>
            <a:r>
              <a:rPr lang="en-US" dirty="0"/>
              <a:t> </a:t>
            </a:r>
            <a:r>
              <a:rPr lang="en-US" dirty="0" err="1"/>
              <a:t>başqa</a:t>
            </a:r>
            <a:r>
              <a:rPr lang="en-US" dirty="0"/>
              <a:t>, natrium </a:t>
            </a:r>
            <a:r>
              <a:rPr lang="en-US" dirty="0" err="1"/>
              <a:t>və</a:t>
            </a:r>
            <a:r>
              <a:rPr lang="en-US" dirty="0"/>
              <a:t> </a:t>
            </a:r>
            <a:r>
              <a:rPr lang="en-US" dirty="0" err="1"/>
              <a:t>sudan</a:t>
            </a:r>
            <a:r>
              <a:rPr lang="en-US" dirty="0"/>
              <a:t> </a:t>
            </a:r>
            <a:r>
              <a:rPr lang="en-US" dirty="0" err="1"/>
              <a:t>qurtulmağın</a:t>
            </a:r>
            <a:r>
              <a:rPr lang="en-US" dirty="0"/>
              <a:t> </a:t>
            </a:r>
            <a:r>
              <a:rPr lang="en-US" dirty="0" err="1"/>
              <a:t>yeganə</a:t>
            </a:r>
            <a:r>
              <a:rPr lang="en-US" dirty="0"/>
              <a:t> </a:t>
            </a:r>
            <a:r>
              <a:rPr lang="en-US" dirty="0" err="1"/>
              <a:t>yolu</a:t>
            </a:r>
            <a:r>
              <a:rPr lang="en-US" dirty="0"/>
              <a:t> </a:t>
            </a:r>
            <a:r>
              <a:rPr lang="en-US" dirty="0" err="1"/>
              <a:t>artan</a:t>
            </a:r>
            <a:r>
              <a:rPr lang="en-US" dirty="0"/>
              <a:t> </a:t>
            </a:r>
            <a:r>
              <a:rPr lang="en-US" dirty="0" err="1"/>
              <a:t>böyrək</a:t>
            </a:r>
            <a:r>
              <a:rPr lang="en-US" dirty="0"/>
              <a:t> </a:t>
            </a:r>
            <a:r>
              <a:rPr lang="en-US" dirty="0" err="1"/>
              <a:t>natriurezi</a:t>
            </a:r>
            <a:r>
              <a:rPr lang="en-US" dirty="0"/>
              <a:t> </a:t>
            </a:r>
            <a:r>
              <a:rPr lang="en-US" dirty="0" err="1"/>
              <a:t>və</a:t>
            </a:r>
            <a:r>
              <a:rPr lang="en-US" dirty="0"/>
              <a:t> </a:t>
            </a:r>
            <a:r>
              <a:rPr lang="en-US" dirty="0" err="1"/>
              <a:t>diurezidir</a:t>
            </a:r>
            <a:r>
              <a:rPr lang="en-US" dirty="0"/>
              <a:t>. </a:t>
            </a:r>
            <a:r>
              <a:rPr lang="en-US" dirty="0" err="1"/>
              <a:t>Diuretiklər</a:t>
            </a:r>
            <a:r>
              <a:rPr lang="en-US" dirty="0"/>
              <a:t> </a:t>
            </a:r>
            <a:r>
              <a:rPr lang="en-US" dirty="0" err="1"/>
              <a:t>böyrəklərdən</a:t>
            </a:r>
            <a:r>
              <a:rPr lang="en-US" dirty="0"/>
              <a:t> natrium </a:t>
            </a:r>
            <a:r>
              <a:rPr lang="en-US" dirty="0" err="1"/>
              <a:t>və</a:t>
            </a:r>
            <a:r>
              <a:rPr lang="en-US" dirty="0"/>
              <a:t> </a:t>
            </a:r>
            <a:r>
              <a:rPr lang="en-US" dirty="0" err="1"/>
              <a:t>su</a:t>
            </a:r>
            <a:r>
              <a:rPr lang="en-US" dirty="0"/>
              <a:t> </a:t>
            </a:r>
            <a:r>
              <a:rPr lang="en-US" dirty="0" err="1"/>
              <a:t>çıxışını</a:t>
            </a:r>
            <a:r>
              <a:rPr lang="en-US" dirty="0"/>
              <a:t> </a:t>
            </a:r>
            <a:r>
              <a:rPr lang="en-US" dirty="0" err="1"/>
              <a:t>artırır</a:t>
            </a:r>
            <a:r>
              <a:rPr lang="en-US" dirty="0"/>
              <a:t>. </a:t>
            </a:r>
          </a:p>
        </p:txBody>
      </p:sp>
      <p:sp>
        <p:nvSpPr>
          <p:cNvPr id="4" name="Slide Number Placeholder 3"/>
          <p:cNvSpPr>
            <a:spLocks noGrp="1"/>
          </p:cNvSpPr>
          <p:nvPr>
            <p:ph type="sldNum" sz="quarter" idx="5"/>
          </p:nvPr>
        </p:nvSpPr>
        <p:spPr/>
        <p:txBody>
          <a:bodyPr/>
          <a:lstStyle/>
          <a:p>
            <a:fld id="{E9F66356-CD9A-4F42-9B26-E0E50369938C}" type="slidenum">
              <a:rPr lang="en-US" smtClean="0"/>
              <a:t>9</a:t>
            </a:fld>
            <a:endParaRPr lang="en-US"/>
          </a:p>
        </p:txBody>
      </p:sp>
    </p:spTree>
    <p:extLst>
      <p:ext uri="{BB962C8B-B14F-4D97-AF65-F5344CB8AC3E}">
        <p14:creationId xmlns:p14="http://schemas.microsoft.com/office/powerpoint/2010/main" val="39618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9F66356-CD9A-4F42-9B26-E0E50369938C}" type="slidenum">
              <a:rPr lang="en-US" smtClean="0"/>
              <a:t>11</a:t>
            </a:fld>
            <a:endParaRPr lang="en-US"/>
          </a:p>
        </p:txBody>
      </p:sp>
    </p:spTree>
    <p:extLst>
      <p:ext uri="{BB962C8B-B14F-4D97-AF65-F5344CB8AC3E}">
        <p14:creationId xmlns:p14="http://schemas.microsoft.com/office/powerpoint/2010/main" val="230077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z-Latn-AZ" dirty="0"/>
          </a:p>
          <a:p>
            <a:endParaRPr lang="az-Latn-AZ" dirty="0"/>
          </a:p>
          <a:p>
            <a:r>
              <a:rPr lang="az-Latn-AZ" dirty="0"/>
              <a:t>Başlanğıç dozu ilə əlaqədar olaraq, DOSE tədqiqatı (Diüretik Optimizasiya Strategiyaların Dəğərləndirməsi), sayısal olaraq bərabər bir doza ilə müqayisədə ümumi günlük oral dozun 2.5 qatı aqressif intravenoz ilgək diüretik dozalanması ilə daha yaxşı simptom yaxşılaşmasını tapdı. Diüretik dozu, böyrək funksiyasının pozulması və klinik nəticələr arasında əlaqə haqqında ziddiyyətli sübutlar mövcuddur. Ümumiyyətlə, diüretik terapiyanın vaxtından əvvəl dayandırılmasının qarşısını almaq üçün kreatinin səviyyəsinin iki dəfə artması və ya 1 mq/dL-dən çox artması (&gt; 0,3 mq/dL əvəzinə) əsl böyrək funksiyasının pozulması kimi təklif edilmişdir və detallı müayinələr tələb edir. </a:t>
            </a:r>
          </a:p>
          <a:p>
            <a:endParaRPr lang="az-Latn-AZ" dirty="0"/>
          </a:p>
          <a:p>
            <a:endParaRPr lang="az-Latn-AZ" dirty="0"/>
          </a:p>
          <a:p>
            <a:r>
              <a:rPr lang="en-US" dirty="0"/>
              <a:t>Ürək </a:t>
            </a:r>
            <a:r>
              <a:rPr lang="en-US" dirty="0" err="1"/>
              <a:t>çatışmazlığı</a:t>
            </a:r>
            <a:r>
              <a:rPr lang="en-US" dirty="0"/>
              <a:t> (</a:t>
            </a:r>
            <a:r>
              <a:rPr lang="en-US" dirty="0" err="1"/>
              <a:t>yaşıl</a:t>
            </a:r>
            <a:r>
              <a:rPr lang="en-US" dirty="0"/>
              <a:t> </a:t>
            </a:r>
            <a:r>
              <a:rPr lang="en-US" dirty="0" err="1"/>
              <a:t>xətt</a:t>
            </a:r>
            <a:r>
              <a:rPr lang="en-US" dirty="0"/>
              <a:t>) </a:t>
            </a:r>
            <a:r>
              <a:rPr lang="en-US" dirty="0" err="1"/>
              <a:t>və</a:t>
            </a:r>
            <a:r>
              <a:rPr lang="en-US" dirty="0"/>
              <a:t> </a:t>
            </a:r>
            <a:r>
              <a:rPr lang="en-US" dirty="0" err="1"/>
              <a:t>ürək</a:t>
            </a:r>
            <a:r>
              <a:rPr lang="en-US" dirty="0"/>
              <a:t> </a:t>
            </a:r>
            <a:r>
              <a:rPr lang="en-US" dirty="0" err="1"/>
              <a:t>çatışmazlığı</a:t>
            </a:r>
            <a:r>
              <a:rPr lang="en-US" dirty="0"/>
              <a:t> </a:t>
            </a:r>
            <a:r>
              <a:rPr lang="en-US" dirty="0" err="1"/>
              <a:t>olmayan</a:t>
            </a:r>
            <a:r>
              <a:rPr lang="en-US" dirty="0"/>
              <a:t> </a:t>
            </a:r>
            <a:r>
              <a:rPr lang="en-US" dirty="0" err="1"/>
              <a:t>xəstələrdə</a:t>
            </a:r>
            <a:r>
              <a:rPr lang="en-US" dirty="0"/>
              <a:t> (</a:t>
            </a:r>
            <a:r>
              <a:rPr lang="en-US" dirty="0" err="1"/>
              <a:t>mavi</a:t>
            </a:r>
            <a:r>
              <a:rPr lang="en-US" dirty="0"/>
              <a:t> </a:t>
            </a:r>
            <a:r>
              <a:rPr lang="en-US" dirty="0" err="1"/>
              <a:t>xətt</a:t>
            </a:r>
            <a:r>
              <a:rPr lang="en-US" dirty="0"/>
              <a:t>) </a:t>
            </a:r>
            <a:r>
              <a:rPr lang="en-US" dirty="0" err="1"/>
              <a:t>diuretiklərin</a:t>
            </a:r>
            <a:r>
              <a:rPr lang="en-US" dirty="0"/>
              <a:t> </a:t>
            </a:r>
            <a:r>
              <a:rPr lang="en-US" dirty="0" err="1"/>
              <a:t>doza-cavab</a:t>
            </a:r>
            <a:r>
              <a:rPr lang="en-US" dirty="0"/>
              <a:t> </a:t>
            </a:r>
            <a:r>
              <a:rPr lang="en-US" dirty="0" err="1"/>
              <a:t>əyriləri</a:t>
            </a:r>
            <a:r>
              <a:rPr lang="en-US" dirty="0"/>
              <a:t>. Ürək </a:t>
            </a:r>
            <a:r>
              <a:rPr lang="en-US" dirty="0" err="1"/>
              <a:t>çatışmazlığı</a:t>
            </a:r>
            <a:r>
              <a:rPr lang="en-US" dirty="0"/>
              <a:t> </a:t>
            </a:r>
            <a:r>
              <a:rPr lang="en-US" dirty="0" err="1"/>
              <a:t>əyrini</a:t>
            </a:r>
            <a:r>
              <a:rPr lang="en-US" dirty="0"/>
              <a:t> </a:t>
            </a:r>
            <a:r>
              <a:rPr lang="en-US" dirty="0" err="1"/>
              <a:t>aşağı</a:t>
            </a:r>
            <a:r>
              <a:rPr lang="en-US" dirty="0"/>
              <a:t> </a:t>
            </a:r>
            <a:r>
              <a:rPr lang="en-US" dirty="0" err="1"/>
              <a:t>və</a:t>
            </a:r>
            <a:r>
              <a:rPr lang="en-US" dirty="0"/>
              <a:t> </a:t>
            </a:r>
            <a:r>
              <a:rPr lang="en-US" dirty="0" err="1"/>
              <a:t>sağa</a:t>
            </a:r>
            <a:r>
              <a:rPr lang="en-US" dirty="0"/>
              <a:t> </a:t>
            </a:r>
            <a:r>
              <a:rPr lang="en-US" dirty="0" err="1"/>
              <a:t>sürüşdürür</a:t>
            </a:r>
            <a:r>
              <a:rPr lang="en-US" dirty="0"/>
              <a:t>, </a:t>
            </a:r>
            <a:r>
              <a:rPr lang="en-US" dirty="0" err="1"/>
              <a:t>bu</a:t>
            </a:r>
            <a:r>
              <a:rPr lang="en-US" dirty="0"/>
              <a:t> da </a:t>
            </a:r>
            <a:r>
              <a:rPr lang="en-US" dirty="0" err="1"/>
              <a:t>eyni</a:t>
            </a:r>
            <a:r>
              <a:rPr lang="en-US" dirty="0"/>
              <a:t> </a:t>
            </a:r>
            <a:r>
              <a:rPr lang="en-US" dirty="0" err="1"/>
              <a:t>dərəcədə</a:t>
            </a:r>
            <a:r>
              <a:rPr lang="en-US" dirty="0"/>
              <a:t> </a:t>
            </a:r>
            <a:r>
              <a:rPr lang="en-US" dirty="0" err="1"/>
              <a:t>diurez</a:t>
            </a:r>
            <a:r>
              <a:rPr lang="en-US" dirty="0"/>
              <a:t> </a:t>
            </a:r>
            <a:r>
              <a:rPr lang="en-US" dirty="0" err="1"/>
              <a:t>əldə</a:t>
            </a:r>
            <a:r>
              <a:rPr lang="en-US" dirty="0"/>
              <a:t> </a:t>
            </a:r>
            <a:r>
              <a:rPr lang="en-US" dirty="0" err="1"/>
              <a:t>etmək</a:t>
            </a:r>
            <a:r>
              <a:rPr lang="en-US" dirty="0"/>
              <a:t> </a:t>
            </a:r>
            <a:r>
              <a:rPr lang="en-US" dirty="0" err="1"/>
              <a:t>və</a:t>
            </a:r>
            <a:r>
              <a:rPr lang="en-US" dirty="0"/>
              <a:t> </a:t>
            </a:r>
            <a:r>
              <a:rPr lang="en-US" dirty="0" err="1"/>
              <a:t>maksimal</a:t>
            </a:r>
            <a:r>
              <a:rPr lang="en-US" dirty="0"/>
              <a:t> </a:t>
            </a:r>
            <a:r>
              <a:rPr lang="en-US" dirty="0" err="1"/>
              <a:t>diuretik</a:t>
            </a:r>
            <a:r>
              <a:rPr lang="en-US" dirty="0"/>
              <a:t> </a:t>
            </a:r>
            <a:r>
              <a:rPr lang="en-US" dirty="0" err="1"/>
              <a:t>reaksiyanı</a:t>
            </a:r>
            <a:r>
              <a:rPr lang="en-US" dirty="0"/>
              <a:t> </a:t>
            </a:r>
            <a:r>
              <a:rPr lang="en-US" dirty="0" err="1"/>
              <a:t>azaltmaq</a:t>
            </a:r>
            <a:r>
              <a:rPr lang="en-US" dirty="0"/>
              <a:t> </a:t>
            </a:r>
            <a:r>
              <a:rPr lang="en-US" dirty="0" err="1"/>
              <a:t>üçün</a:t>
            </a:r>
            <a:r>
              <a:rPr lang="en-US" dirty="0"/>
              <a:t> </a:t>
            </a:r>
            <a:r>
              <a:rPr lang="en-US" dirty="0" err="1"/>
              <a:t>diuretiklərin</a:t>
            </a:r>
            <a:r>
              <a:rPr lang="en-US" dirty="0"/>
              <a:t> </a:t>
            </a:r>
            <a:r>
              <a:rPr lang="en-US" dirty="0" err="1"/>
              <a:t>daha</a:t>
            </a:r>
            <a:r>
              <a:rPr lang="en-US" dirty="0"/>
              <a:t> </a:t>
            </a:r>
            <a:r>
              <a:rPr lang="en-US" dirty="0" err="1"/>
              <a:t>yüksək</a:t>
            </a:r>
            <a:r>
              <a:rPr lang="en-US" dirty="0"/>
              <a:t> </a:t>
            </a:r>
            <a:r>
              <a:rPr lang="en-US" dirty="0" err="1"/>
              <a:t>dozalarına</a:t>
            </a:r>
            <a:r>
              <a:rPr lang="en-US" dirty="0"/>
              <a:t> </a:t>
            </a:r>
            <a:r>
              <a:rPr lang="en-US" dirty="0" err="1"/>
              <a:t>ehtiyac</a:t>
            </a:r>
            <a:r>
              <a:rPr lang="en-US" dirty="0"/>
              <a:t> </a:t>
            </a:r>
            <a:r>
              <a:rPr lang="en-US" dirty="0" err="1"/>
              <a:t>yaradır</a:t>
            </a:r>
            <a:r>
              <a:rPr lang="en-US" dirty="0"/>
              <a:t>.</a:t>
            </a:r>
          </a:p>
          <a:p>
            <a:endParaRPr lang="en-US" dirty="0"/>
          </a:p>
        </p:txBody>
      </p:sp>
      <p:sp>
        <p:nvSpPr>
          <p:cNvPr id="4" name="Slide Number Placeholder 3"/>
          <p:cNvSpPr>
            <a:spLocks noGrp="1"/>
          </p:cNvSpPr>
          <p:nvPr>
            <p:ph type="sldNum" sz="quarter" idx="5"/>
          </p:nvPr>
        </p:nvSpPr>
        <p:spPr/>
        <p:txBody>
          <a:bodyPr/>
          <a:lstStyle/>
          <a:p>
            <a:fld id="{E9F66356-CD9A-4F42-9B26-E0E50369938C}" type="slidenum">
              <a:rPr lang="en-US" smtClean="0"/>
              <a:t>12</a:t>
            </a:fld>
            <a:endParaRPr lang="en-US"/>
          </a:p>
        </p:txBody>
      </p:sp>
    </p:spTree>
    <p:extLst>
      <p:ext uri="{BB962C8B-B14F-4D97-AF65-F5344CB8AC3E}">
        <p14:creationId xmlns:p14="http://schemas.microsoft.com/office/powerpoint/2010/main" val="425386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D433-D510-B3E3-22A5-24180150D6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2F781F-2E52-C4C8-0C87-1A4CC31E3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CC9D2A-A672-175D-3D94-86C263C5519B}"/>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5" name="Footer Placeholder 4">
            <a:extLst>
              <a:ext uri="{FF2B5EF4-FFF2-40B4-BE49-F238E27FC236}">
                <a16:creationId xmlns:a16="http://schemas.microsoft.com/office/drawing/2014/main" id="{5F7167E5-B796-6C99-B0E8-8B65F0707B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1749D-8EBE-F9E5-6857-1A02036B1012}"/>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276100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7A6E-7E4D-C8A7-B63E-543745C701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E2A893-8B1A-A00F-41A4-D1161711F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A32B5-A33B-6ADB-3FF7-1739A36C474D}"/>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5" name="Footer Placeholder 4">
            <a:extLst>
              <a:ext uri="{FF2B5EF4-FFF2-40B4-BE49-F238E27FC236}">
                <a16:creationId xmlns:a16="http://schemas.microsoft.com/office/drawing/2014/main" id="{B65514CE-3DCE-84A7-7CAD-3C299F3BA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FCFC6-F7CD-53AC-0727-472311401D85}"/>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133356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797D1-5B47-AA38-1153-BBF7CEAE79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EF6F42-D494-6D5A-DADA-15BA9BF33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23A090-AC4F-11D5-B968-EDA4B1FA57E1}"/>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5" name="Footer Placeholder 4">
            <a:extLst>
              <a:ext uri="{FF2B5EF4-FFF2-40B4-BE49-F238E27FC236}">
                <a16:creationId xmlns:a16="http://schemas.microsoft.com/office/drawing/2014/main" id="{15ECA7F9-D419-F964-2C39-992D3461E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A4A70-C02E-0415-8909-52837EEFB339}"/>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1299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7CD6-B9D6-533C-B1EE-CF5868E663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E523F3-3BA6-D523-7A45-15264AED9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B4484-07D0-8B19-00D5-DAC731886555}"/>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5" name="Footer Placeholder 4">
            <a:extLst>
              <a:ext uri="{FF2B5EF4-FFF2-40B4-BE49-F238E27FC236}">
                <a16:creationId xmlns:a16="http://schemas.microsoft.com/office/drawing/2014/main" id="{62BB42D1-5DBF-E30D-A27C-42B9E692F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AB896-3F0D-0845-2E57-8E796204D80F}"/>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103857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827D-9451-2FBB-FB7A-4C1D2D78E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B43FDC-A807-FD7E-4AA3-1808AC137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EA68B-97EF-AD15-CBD9-87E953903D53}"/>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5" name="Footer Placeholder 4">
            <a:extLst>
              <a:ext uri="{FF2B5EF4-FFF2-40B4-BE49-F238E27FC236}">
                <a16:creationId xmlns:a16="http://schemas.microsoft.com/office/drawing/2014/main" id="{CE2CD926-4088-376A-2947-978E63821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A1A5A-9F03-D7B6-9B35-401FEE6C744D}"/>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351590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E259-D404-F1F5-E694-767541D3E8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B8FD58-1DC0-0327-659F-061D671F4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A44861-3EA7-FC8F-E58C-ABCA2CF516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3FA016-51A5-696C-0266-91391DDB4A39}"/>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6" name="Footer Placeholder 5">
            <a:extLst>
              <a:ext uri="{FF2B5EF4-FFF2-40B4-BE49-F238E27FC236}">
                <a16:creationId xmlns:a16="http://schemas.microsoft.com/office/drawing/2014/main" id="{A374EB98-3D5C-18E6-B4C5-E4F8FD052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94324-A133-5ABE-9871-07603CD28096}"/>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361318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25C5-F1AA-3CC2-5ACA-F852B4CA61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F25568-D45C-AC5E-9A3C-DF55D9FC7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AD7B29-3E04-EADC-F157-1F1A2CC3E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86FE81-710E-78CF-1EDD-510F2D4ED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F4EB7-3A8E-78B8-1AE1-9D91E5939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269823-619C-AF8B-3C62-FB52956F77DD}"/>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8" name="Footer Placeholder 7">
            <a:extLst>
              <a:ext uri="{FF2B5EF4-FFF2-40B4-BE49-F238E27FC236}">
                <a16:creationId xmlns:a16="http://schemas.microsoft.com/office/drawing/2014/main" id="{4C045BFB-076E-D30F-5D02-79F673B4B8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F3807E-128A-C475-41E9-D05B931C0C82}"/>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360556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9CF7-2459-0B58-71E7-B04DBF65F5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426F33-870F-4F29-1B63-9151A1D616CF}"/>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4" name="Footer Placeholder 3">
            <a:extLst>
              <a:ext uri="{FF2B5EF4-FFF2-40B4-BE49-F238E27FC236}">
                <a16:creationId xmlns:a16="http://schemas.microsoft.com/office/drawing/2014/main" id="{19201BF7-5966-84D0-6462-1D762E5853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E319B9-38D2-6C58-0945-3C3774B7E2B4}"/>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381648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2F2EA-3708-9DE7-977C-4E1826D96CA7}"/>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3" name="Footer Placeholder 2">
            <a:extLst>
              <a:ext uri="{FF2B5EF4-FFF2-40B4-BE49-F238E27FC236}">
                <a16:creationId xmlns:a16="http://schemas.microsoft.com/office/drawing/2014/main" id="{5BFD6B1B-F0C1-7989-258E-03419C3A6B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F49941-95ED-6614-E7DC-E938F5A94A09}"/>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116867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15BF-8FBF-60B6-8DC7-F195E8F67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FF69-6C5E-5E7D-52D1-ED03F8B7F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8EF39E-96B7-9B13-4C8A-762D8F493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004D5-AACC-E389-3C1D-397A5FDB4A4E}"/>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6" name="Footer Placeholder 5">
            <a:extLst>
              <a:ext uri="{FF2B5EF4-FFF2-40B4-BE49-F238E27FC236}">
                <a16:creationId xmlns:a16="http://schemas.microsoft.com/office/drawing/2014/main" id="{3E4B5244-10BC-F6A8-6E0F-0AA31B26B2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D72735-1EDA-1199-2C75-79C39EDF0444}"/>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289935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1645-2FC9-F457-454A-227368E5E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F0E8D-546C-AC7D-677F-E2330DF27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286DAD-A36F-5B34-0464-78FB40CCE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5B284-49DA-1BE0-F696-884BD5C491C8}"/>
              </a:ext>
            </a:extLst>
          </p:cNvPr>
          <p:cNvSpPr>
            <a:spLocks noGrp="1"/>
          </p:cNvSpPr>
          <p:nvPr>
            <p:ph type="dt" sz="half" idx="10"/>
          </p:nvPr>
        </p:nvSpPr>
        <p:spPr/>
        <p:txBody>
          <a:bodyPr/>
          <a:lstStyle/>
          <a:p>
            <a:fld id="{FAA8147A-2762-4D8D-A075-8451A3916828}" type="datetimeFigureOut">
              <a:rPr lang="en-GB" smtClean="0"/>
              <a:t>11/12/2022</a:t>
            </a:fld>
            <a:endParaRPr lang="en-GB"/>
          </a:p>
        </p:txBody>
      </p:sp>
      <p:sp>
        <p:nvSpPr>
          <p:cNvPr id="6" name="Footer Placeholder 5">
            <a:extLst>
              <a:ext uri="{FF2B5EF4-FFF2-40B4-BE49-F238E27FC236}">
                <a16:creationId xmlns:a16="http://schemas.microsoft.com/office/drawing/2014/main" id="{427ECC57-DD65-4883-DE9A-CC4A640FC6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C13FD-DA9E-DC2B-CA5A-BB5F1001DB4B}"/>
              </a:ext>
            </a:extLst>
          </p:cNvPr>
          <p:cNvSpPr>
            <a:spLocks noGrp="1"/>
          </p:cNvSpPr>
          <p:nvPr>
            <p:ph type="sldNum" sz="quarter" idx="12"/>
          </p:nvPr>
        </p:nvSpPr>
        <p:spPr/>
        <p:txBody>
          <a:bodyPr/>
          <a:lstStyle/>
          <a:p>
            <a:fld id="{853276C9-9E55-4677-8B78-68F9FAB7BA25}" type="slidenum">
              <a:rPr lang="en-GB" smtClean="0"/>
              <a:t>‹#›</a:t>
            </a:fld>
            <a:endParaRPr lang="en-GB"/>
          </a:p>
        </p:txBody>
      </p:sp>
    </p:spTree>
    <p:extLst>
      <p:ext uri="{BB962C8B-B14F-4D97-AF65-F5344CB8AC3E}">
        <p14:creationId xmlns:p14="http://schemas.microsoft.com/office/powerpoint/2010/main" val="66837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9AA10-1503-9888-5562-742AB5807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82D28A-36CE-E277-7EE8-7E7E994E0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CA94E-71B1-1577-BE25-E839CE46C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8147A-2762-4D8D-A075-8451A3916828}" type="datetimeFigureOut">
              <a:rPr lang="en-GB" smtClean="0"/>
              <a:t>11/12/2022</a:t>
            </a:fld>
            <a:endParaRPr lang="en-GB"/>
          </a:p>
        </p:txBody>
      </p:sp>
      <p:sp>
        <p:nvSpPr>
          <p:cNvPr id="5" name="Footer Placeholder 4">
            <a:extLst>
              <a:ext uri="{FF2B5EF4-FFF2-40B4-BE49-F238E27FC236}">
                <a16:creationId xmlns:a16="http://schemas.microsoft.com/office/drawing/2014/main" id="{2EDD2A12-4960-F7CA-5FCB-F38EC523F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DFF109-79BD-5709-1927-CE3BBA356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276C9-9E55-4677-8B78-68F9FAB7BA25}" type="slidenum">
              <a:rPr lang="en-GB" smtClean="0"/>
              <a:t>‹#›</a:t>
            </a:fld>
            <a:endParaRPr lang="en-GB"/>
          </a:p>
        </p:txBody>
      </p:sp>
    </p:spTree>
    <p:extLst>
      <p:ext uri="{BB962C8B-B14F-4D97-AF65-F5344CB8AC3E}">
        <p14:creationId xmlns:p14="http://schemas.microsoft.com/office/powerpoint/2010/main" val="264231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6A2919B1-44DC-4D02-900B-8A949B3C8437}"/>
              </a:ext>
            </a:extLst>
          </p:cNvPr>
          <p:cNvPicPr>
            <a:picLocks noChangeAspect="1"/>
          </p:cNvPicPr>
          <p:nvPr/>
        </p:nvPicPr>
        <p:blipFill rotWithShape="1">
          <a:blip r:embed="rId2">
            <a:extLst>
              <a:ext uri="{28A0092B-C50C-407E-A947-70E740481C1C}">
                <a14:useLocalDpi xmlns:a14="http://schemas.microsoft.com/office/drawing/2010/main" val="0"/>
              </a:ext>
            </a:extLst>
          </a:blip>
          <a:srcRect l="39488" t="9091" r="11676" b="-1"/>
          <a:stretch/>
        </p:blipFill>
        <p:spPr>
          <a:xfrm>
            <a:off x="3523488" y="10"/>
            <a:ext cx="8668512" cy="6857990"/>
          </a:xfrm>
          <a:prstGeom prst="rect">
            <a:avLst/>
          </a:prstGeom>
        </p:spPr>
      </p:pic>
      <p:sp>
        <p:nvSpPr>
          <p:cNvPr id="34" name="Rectangle 3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A5718-5D52-279B-2D51-3C929A5556E1}"/>
              </a:ext>
            </a:extLst>
          </p:cNvPr>
          <p:cNvSpPr>
            <a:spLocks noGrp="1"/>
          </p:cNvSpPr>
          <p:nvPr>
            <p:ph type="ctrTitle"/>
          </p:nvPr>
        </p:nvSpPr>
        <p:spPr>
          <a:xfrm>
            <a:off x="477980" y="1122363"/>
            <a:ext cx="6821178" cy="3204134"/>
          </a:xfrm>
        </p:spPr>
        <p:txBody>
          <a:bodyPr anchor="b">
            <a:normAutofit/>
          </a:bodyPr>
          <a:lstStyle/>
          <a:p>
            <a:pPr algn="l"/>
            <a:r>
              <a:rPr lang="az-Latn-AZ" sz="4400" b="1" dirty="0"/>
              <a:t>Ürək çatışmazlığı</a:t>
            </a:r>
            <a:r>
              <a:rPr lang="en-US" sz="4400" b="1" dirty="0"/>
              <a:t> x</a:t>
            </a:r>
            <a:r>
              <a:rPr lang="az-Latn-AZ" sz="4400" b="1" dirty="0"/>
              <a:t>əstələrində sidikqovucuların  rasional istifadəsi</a:t>
            </a:r>
            <a:endParaRPr lang="en-GB" sz="4400" b="1" dirty="0"/>
          </a:p>
        </p:txBody>
      </p:sp>
      <p:sp>
        <p:nvSpPr>
          <p:cNvPr id="3" name="Subtitle 2">
            <a:extLst>
              <a:ext uri="{FF2B5EF4-FFF2-40B4-BE49-F238E27FC236}">
                <a16:creationId xmlns:a16="http://schemas.microsoft.com/office/drawing/2014/main" id="{B3A7B67C-9CDC-C777-AF85-B364A1A65388}"/>
              </a:ext>
            </a:extLst>
          </p:cNvPr>
          <p:cNvSpPr>
            <a:spLocks noGrp="1"/>
          </p:cNvSpPr>
          <p:nvPr>
            <p:ph type="subTitle" idx="1"/>
          </p:nvPr>
        </p:nvSpPr>
        <p:spPr>
          <a:xfrm>
            <a:off x="477980" y="4884073"/>
            <a:ext cx="4023359" cy="1208141"/>
          </a:xfrm>
        </p:spPr>
        <p:txBody>
          <a:bodyPr>
            <a:normAutofit/>
          </a:bodyPr>
          <a:lstStyle/>
          <a:p>
            <a:pPr algn="l"/>
            <a:r>
              <a:rPr lang="az-Latn-AZ" sz="2000" dirty="0"/>
              <a:t>  Cəfərov R.İ</a:t>
            </a:r>
            <a:endParaRPr lang="en-GB" sz="2000" dirty="0"/>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ir bunu deyən yazı &quot;ETKİ Elmi-Tadqiqat Kardiologiya İnstitutu&quot; şəkili ola bilər">
            <a:extLst>
              <a:ext uri="{FF2B5EF4-FFF2-40B4-BE49-F238E27FC236}">
                <a16:creationId xmlns:a16="http://schemas.microsoft.com/office/drawing/2014/main" id="{FABD4878-5957-B3CD-047A-53F19031E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39" y="134715"/>
            <a:ext cx="1359867" cy="135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62111-63CD-7D77-EFFB-1E72CB69C9E0}"/>
              </a:ext>
            </a:extLst>
          </p:cNvPr>
          <p:cNvPicPr>
            <a:picLocks noChangeAspect="1"/>
          </p:cNvPicPr>
          <p:nvPr/>
        </p:nvPicPr>
        <p:blipFill>
          <a:blip r:embed="rId2"/>
          <a:stretch>
            <a:fillRect/>
          </a:stretch>
        </p:blipFill>
        <p:spPr>
          <a:xfrm>
            <a:off x="1159727" y="229029"/>
            <a:ext cx="9389326" cy="6405947"/>
          </a:xfrm>
          <a:prstGeom prst="rect">
            <a:avLst/>
          </a:prstGeom>
        </p:spPr>
      </p:pic>
      <p:pic>
        <p:nvPicPr>
          <p:cNvPr id="4" name="Picture 3">
            <a:extLst>
              <a:ext uri="{FF2B5EF4-FFF2-40B4-BE49-F238E27FC236}">
                <a16:creationId xmlns:a16="http://schemas.microsoft.com/office/drawing/2014/main" id="{EBFD6620-E3C4-10AF-E2DD-61CACDAC09A7}"/>
              </a:ext>
            </a:extLst>
          </p:cNvPr>
          <p:cNvPicPr>
            <a:picLocks noChangeAspect="1"/>
          </p:cNvPicPr>
          <p:nvPr/>
        </p:nvPicPr>
        <p:blipFill>
          <a:blip r:embed="rId3"/>
          <a:stretch>
            <a:fillRect/>
          </a:stretch>
        </p:blipFill>
        <p:spPr>
          <a:xfrm>
            <a:off x="10394858" y="6057442"/>
            <a:ext cx="1797142" cy="571529"/>
          </a:xfrm>
          <a:prstGeom prst="rect">
            <a:avLst/>
          </a:prstGeom>
        </p:spPr>
      </p:pic>
    </p:spTree>
    <p:extLst>
      <p:ext uri="{BB962C8B-B14F-4D97-AF65-F5344CB8AC3E}">
        <p14:creationId xmlns:p14="http://schemas.microsoft.com/office/powerpoint/2010/main" val="3463207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3A75C46-7960-4858-BB4D-8453E92BD41B}"/>
              </a:ext>
            </a:extLst>
          </p:cNvPr>
          <p:cNvPicPr>
            <a:picLocks noChangeAspect="1"/>
          </p:cNvPicPr>
          <p:nvPr/>
        </p:nvPicPr>
        <p:blipFill>
          <a:blip r:embed="rId3"/>
          <a:stretch>
            <a:fillRect/>
          </a:stretch>
        </p:blipFill>
        <p:spPr>
          <a:xfrm>
            <a:off x="-235974" y="0"/>
            <a:ext cx="12803353" cy="7167716"/>
          </a:xfrm>
          <a:prstGeom prst="rect">
            <a:avLst/>
          </a:prstGeom>
        </p:spPr>
      </p:pic>
      <p:sp>
        <p:nvSpPr>
          <p:cNvPr id="4" name="Прямоугольник 3">
            <a:extLst>
              <a:ext uri="{FF2B5EF4-FFF2-40B4-BE49-F238E27FC236}">
                <a16:creationId xmlns:a16="http://schemas.microsoft.com/office/drawing/2014/main" id="{720B06C2-1FB0-410B-BA42-AE6428DE0F5E}"/>
              </a:ext>
            </a:extLst>
          </p:cNvPr>
          <p:cNvSpPr/>
          <p:nvPr/>
        </p:nvSpPr>
        <p:spPr>
          <a:xfrm>
            <a:off x="283638" y="176981"/>
            <a:ext cx="2935419"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Diuretiklərin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farmakologiyası</a:t>
            </a:r>
            <a:endParaRPr lang="ru-RU" dirty="0">
              <a:latin typeface="Times New Roman" panose="02020603050405020304" pitchFamily="18" charset="0"/>
              <a:cs typeface="Times New Roman" panose="02020603050405020304" pitchFamily="18" charset="0"/>
            </a:endParaRPr>
          </a:p>
        </p:txBody>
      </p:sp>
      <p:cxnSp>
        <p:nvCxnSpPr>
          <p:cNvPr id="7" name="Прямая соединительная линия 6">
            <a:extLst>
              <a:ext uri="{FF2B5EF4-FFF2-40B4-BE49-F238E27FC236}">
                <a16:creationId xmlns:a16="http://schemas.microsoft.com/office/drawing/2014/main" id="{446523E1-A4E0-4BFB-BAEE-3EE41F62576F}"/>
              </a:ext>
            </a:extLst>
          </p:cNvPr>
          <p:cNvCxnSpPr>
            <a:cxnSpLocks/>
          </p:cNvCxnSpPr>
          <p:nvPr/>
        </p:nvCxnSpPr>
        <p:spPr>
          <a:xfrm>
            <a:off x="57538" y="943078"/>
            <a:ext cx="12069717" cy="3031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Прямоугольник 7">
            <a:extLst>
              <a:ext uri="{FF2B5EF4-FFF2-40B4-BE49-F238E27FC236}">
                <a16:creationId xmlns:a16="http://schemas.microsoft.com/office/drawing/2014/main" id="{91F24F3A-8144-4E47-875C-64312390E892}"/>
              </a:ext>
            </a:extLst>
          </p:cNvPr>
          <p:cNvSpPr/>
          <p:nvPr/>
        </p:nvSpPr>
        <p:spPr>
          <a:xfrm>
            <a:off x="1461244" y="489062"/>
            <a:ext cx="1454244"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Asetazolamid</a:t>
            </a:r>
            <a:endParaRPr lang="ru-RU"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846C3F8F-3C68-465D-99A1-5A38B99D79E9}"/>
              </a:ext>
            </a:extLst>
          </p:cNvPr>
          <p:cNvSpPr/>
          <p:nvPr/>
        </p:nvSpPr>
        <p:spPr>
          <a:xfrm>
            <a:off x="3196053" y="489062"/>
            <a:ext cx="1794081" cy="369332"/>
          </a:xfrm>
          <a:prstGeom prst="rect">
            <a:avLst/>
          </a:prstGeom>
        </p:spPr>
        <p:txBody>
          <a:bodyPr wrap="none">
            <a:spAutoFit/>
          </a:bodyPr>
          <a:lstStyle/>
          <a:p>
            <a:r>
              <a:rPr lang="az-Latn-AZ" dirty="0">
                <a:latin typeface="Times New Roman" panose="02020603050405020304" pitchFamily="18" charset="0"/>
                <a:cs typeface="Times New Roman" panose="02020603050405020304" pitchFamily="18" charset="0"/>
              </a:rPr>
              <a:t>İlgək Diuretikləri</a:t>
            </a:r>
            <a:endParaRPr lang="ru-RU"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34D1345D-41D3-4DDF-AF62-729B765104F9}"/>
              </a:ext>
            </a:extLst>
          </p:cNvPr>
          <p:cNvSpPr/>
          <p:nvPr/>
        </p:nvSpPr>
        <p:spPr>
          <a:xfrm>
            <a:off x="5507542" y="489062"/>
            <a:ext cx="25641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Tiazid</a:t>
            </a:r>
            <a:r>
              <a:rPr lang="az-Latn-AZ" dirty="0">
                <a:latin typeface="Times New Roman" panose="02020603050405020304" pitchFamily="18" charset="0"/>
                <a:cs typeface="Times New Roman" panose="02020603050405020304" pitchFamily="18" charset="0"/>
              </a:rPr>
              <a:t>ə bənzər diuretiklər</a:t>
            </a:r>
            <a:endParaRPr lang="ru-RU"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65E4E950-A211-4ED4-92E3-06EC757B4D03}"/>
              </a:ext>
            </a:extLst>
          </p:cNvPr>
          <p:cNvSpPr/>
          <p:nvPr/>
        </p:nvSpPr>
        <p:spPr>
          <a:xfrm>
            <a:off x="8181630" y="462172"/>
            <a:ext cx="71045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MRA</a:t>
            </a:r>
            <a:endParaRPr lang="ru-RU"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22ECBF62-EA4B-40CB-A9DB-6A95081C13B6}"/>
              </a:ext>
            </a:extLst>
          </p:cNvPr>
          <p:cNvSpPr/>
          <p:nvPr/>
        </p:nvSpPr>
        <p:spPr>
          <a:xfrm>
            <a:off x="10158048" y="456486"/>
            <a:ext cx="1031051"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Amilorid</a:t>
            </a: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6C5D224-F502-476E-BE0B-27FBA60FB258}"/>
              </a:ext>
            </a:extLst>
          </p:cNvPr>
          <p:cNvSpPr txBox="1"/>
          <p:nvPr/>
        </p:nvSpPr>
        <p:spPr>
          <a:xfrm>
            <a:off x="-21299" y="1007473"/>
            <a:ext cx="1224116" cy="307777"/>
          </a:xfrm>
          <a:prstGeom prst="rect">
            <a:avLst/>
          </a:prstGeom>
          <a:noFill/>
        </p:spPr>
        <p:txBody>
          <a:bodyPr wrap="square" rtlCol="0">
            <a:spAutoFit/>
          </a:bodyPr>
          <a:lstStyle/>
          <a:p>
            <a:r>
              <a:rPr lang="az-Latn-AZ" sz="1400" dirty="0">
                <a:latin typeface="Times New Roman" panose="02020603050405020304" pitchFamily="18" charset="0"/>
                <a:cs typeface="Times New Roman" panose="02020603050405020304" pitchFamily="18" charset="0"/>
              </a:rPr>
              <a:t>Təsir yeri</a:t>
            </a:r>
            <a:endParaRPr lang="ru-RU" sz="1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57B9673-512B-43AB-AA70-EE9D10C12D64}"/>
              </a:ext>
            </a:extLst>
          </p:cNvPr>
          <p:cNvSpPr txBox="1"/>
          <p:nvPr/>
        </p:nvSpPr>
        <p:spPr>
          <a:xfrm>
            <a:off x="1461244" y="1014653"/>
            <a:ext cx="1861554" cy="307777"/>
          </a:xfrm>
          <a:prstGeom prst="rect">
            <a:avLst/>
          </a:prstGeom>
          <a:noFill/>
        </p:spPr>
        <p:txBody>
          <a:bodyPr wrap="square" rtlCol="0">
            <a:spAutoFit/>
          </a:bodyPr>
          <a:lstStyle/>
          <a:p>
            <a:r>
              <a:rPr lang="az-Latn-AZ" sz="1400" dirty="0">
                <a:latin typeface="Times New Roman" panose="02020603050405020304" pitchFamily="18" charset="0"/>
                <a:cs typeface="Times New Roman" panose="02020603050405020304" pitchFamily="18" charset="0"/>
              </a:rPr>
              <a:t>Proksimal nefron</a:t>
            </a:r>
            <a:endParaRPr lang="ru-RU"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2307AD5-1287-4F4B-96C9-8C36618E0636}"/>
              </a:ext>
            </a:extLst>
          </p:cNvPr>
          <p:cNvSpPr txBox="1"/>
          <p:nvPr/>
        </p:nvSpPr>
        <p:spPr>
          <a:xfrm>
            <a:off x="3120754" y="1001901"/>
            <a:ext cx="3242579" cy="307777"/>
          </a:xfrm>
          <a:prstGeom prst="rect">
            <a:avLst/>
          </a:prstGeom>
          <a:noFill/>
        </p:spPr>
        <p:txBody>
          <a:bodyPr wrap="square" rtlCol="0">
            <a:spAutoFit/>
          </a:bodyPr>
          <a:lstStyle/>
          <a:p>
            <a:r>
              <a:rPr lang="az-Latn-AZ" sz="1400" dirty="0">
                <a:latin typeface="Times New Roman" panose="02020603050405020304" pitchFamily="18" charset="0"/>
                <a:cs typeface="Times New Roman" panose="02020603050405020304" pitchFamily="18" charset="0"/>
              </a:rPr>
              <a:t>Henle ilgəyinin qalxan ayaqcığı</a:t>
            </a:r>
            <a:endParaRPr lang="ru-RU" sz="1400" dirty="0">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74EF3BE2-96C0-4E62-A678-8E9E878BEA54}"/>
              </a:ext>
            </a:extLst>
          </p:cNvPr>
          <p:cNvSpPr/>
          <p:nvPr/>
        </p:nvSpPr>
        <p:spPr>
          <a:xfrm>
            <a:off x="5603056" y="986512"/>
            <a:ext cx="2119491"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Proksimal</a:t>
            </a:r>
            <a:r>
              <a:rPr lang="en-US" sz="1400" dirty="0">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qıvrım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borucuq</a:t>
            </a:r>
            <a:endParaRPr lang="ru-RU" sz="1400" dirty="0">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6813571E-87B6-45F2-8944-72C22329A9CB}"/>
              </a:ext>
            </a:extLst>
          </p:cNvPr>
          <p:cNvSpPr/>
          <p:nvPr/>
        </p:nvSpPr>
        <p:spPr>
          <a:xfrm>
            <a:off x="7936602" y="951471"/>
            <a:ext cx="2396810" cy="307777"/>
          </a:xfrm>
          <a:prstGeom prst="rect">
            <a:avLst/>
          </a:prstGeom>
        </p:spPr>
        <p:txBody>
          <a:bodyPr wrap="square">
            <a:spAutoFit/>
          </a:bodyPr>
          <a:lstStyle/>
          <a:p>
            <a:r>
              <a:rPr lang="az-Latn-AZ" sz="1400" dirty="0">
                <a:latin typeface="Times New Roman" panose="02020603050405020304" pitchFamily="18" charset="0"/>
                <a:cs typeface="Times New Roman" panose="02020603050405020304" pitchFamily="18" charset="0"/>
              </a:rPr>
              <a:t>Distal qıvrım borucuq</a:t>
            </a:r>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EE1E39F1-5573-439C-9B99-80C51E228CCA}"/>
              </a:ext>
            </a:extLst>
          </p:cNvPr>
          <p:cNvSpPr/>
          <p:nvPr/>
        </p:nvSpPr>
        <p:spPr>
          <a:xfrm>
            <a:off x="-15948" y="1264226"/>
            <a:ext cx="2501946" cy="523220"/>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Başlanğıc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doza</a:t>
            </a:r>
            <a:r>
              <a:rPr lang="en-US" sz="1400" dirty="0">
                <a:latin typeface="Times New Roman" panose="02020603050405020304" pitchFamily="18" charset="0"/>
                <a:cs typeface="Times New Roman" panose="02020603050405020304" pitchFamily="18" charset="0"/>
              </a:rPr>
              <a:t>/</a:t>
            </a:r>
            <a:endParaRPr lang="az-Latn-AZ"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xroniki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doza</a:t>
            </a:r>
            <a:endParaRPr lang="ru-RU" sz="1400" dirty="0">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69C9F7EF-8AB8-44D0-8DCD-1E8048BA2980}"/>
              </a:ext>
            </a:extLst>
          </p:cNvPr>
          <p:cNvSpPr/>
          <p:nvPr/>
        </p:nvSpPr>
        <p:spPr>
          <a:xfrm>
            <a:off x="1449602" y="1276650"/>
            <a:ext cx="1500732"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Oral: 250–375 mg</a:t>
            </a:r>
            <a:endParaRPr lang="ru-RU" sz="1400" dirty="0">
              <a:latin typeface="Times New Roman" panose="02020603050405020304" pitchFamily="18"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id="{EB990BAD-989F-49F8-ACAC-4962D61BF7A5}"/>
              </a:ext>
            </a:extLst>
          </p:cNvPr>
          <p:cNvSpPr/>
          <p:nvPr/>
        </p:nvSpPr>
        <p:spPr>
          <a:xfrm>
            <a:off x="1419810" y="1470338"/>
            <a:ext cx="1591461" cy="307777"/>
          </a:xfrm>
          <a:prstGeom prst="rect">
            <a:avLst/>
          </a:prstGeom>
        </p:spPr>
        <p:txBody>
          <a:bodyPr wrap="none">
            <a:spAutoFit/>
          </a:bodyPr>
          <a:lstStyle/>
          <a:p>
            <a:r>
              <a:rPr lang="en-US" sz="1400" dirty="0" err="1">
                <a:latin typeface="Times New Roman" panose="02020603050405020304" pitchFamily="18" charset="0"/>
                <a:cs typeface="Times New Roman" panose="02020603050405020304" pitchFamily="18" charset="0"/>
              </a:rPr>
              <a:t>Venadaxili</a:t>
            </a:r>
            <a:r>
              <a:rPr lang="en-US" sz="1400" dirty="0">
                <a:latin typeface="Times New Roman" panose="02020603050405020304" pitchFamily="18" charset="0"/>
                <a:cs typeface="Times New Roman" panose="02020603050405020304" pitchFamily="18" charset="0"/>
              </a:rPr>
              <a:t>: 500 </a:t>
            </a:r>
            <a:r>
              <a:rPr lang="en-US" sz="1400" dirty="0" err="1">
                <a:latin typeface="Times New Roman" panose="02020603050405020304" pitchFamily="18" charset="0"/>
                <a:cs typeface="Times New Roman" panose="02020603050405020304" pitchFamily="18" charset="0"/>
              </a:rPr>
              <a:t>mq</a:t>
            </a:r>
            <a:endParaRPr lang="ru-RU" sz="1400" dirty="0">
              <a:latin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id="{9CDE88F8-DA1D-4BD9-A0B0-1CB025B56209}"/>
              </a:ext>
            </a:extLst>
          </p:cNvPr>
          <p:cNvSpPr/>
          <p:nvPr/>
        </p:nvSpPr>
        <p:spPr>
          <a:xfrm>
            <a:off x="3095467" y="1233920"/>
            <a:ext cx="3242579"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Furosemide: 20–40/40–240 mg</a:t>
            </a:r>
          </a:p>
          <a:p>
            <a:r>
              <a:rPr lang="en-US" sz="1400" dirty="0">
                <a:latin typeface="Times New Roman" panose="02020603050405020304" pitchFamily="18" charset="0"/>
                <a:cs typeface="Times New Roman" panose="02020603050405020304" pitchFamily="18" charset="0"/>
              </a:rPr>
              <a:t>Bumetanide: 0.5–1.0/1–5 mg</a:t>
            </a:r>
          </a:p>
          <a:p>
            <a:r>
              <a:rPr lang="en-US" sz="1400" dirty="0">
                <a:latin typeface="Times New Roman" panose="02020603050405020304" pitchFamily="18" charset="0"/>
                <a:cs typeface="Times New Roman" panose="02020603050405020304" pitchFamily="18" charset="0"/>
              </a:rPr>
              <a:t>Torsemide: 5–10/10–20 mg</a:t>
            </a:r>
            <a:endParaRPr lang="ru-RU" sz="1400" dirty="0">
              <a:latin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58CE46C8-0876-410A-A8F4-0147227015A3}"/>
              </a:ext>
            </a:extLst>
          </p:cNvPr>
          <p:cNvSpPr/>
          <p:nvPr/>
        </p:nvSpPr>
        <p:spPr>
          <a:xfrm>
            <a:off x="5650291" y="1271956"/>
            <a:ext cx="2866103" cy="1169551"/>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HCTZ: 25/12,5-100 m</a:t>
            </a:r>
            <a:r>
              <a:rPr lang="az-Latn-AZ" sz="1400" dirty="0">
                <a:latin typeface="Times New Roman" panose="02020603050405020304" pitchFamily="18" charset="0"/>
                <a:cs typeface="Times New Roman" panose="02020603050405020304" pitchFamily="18" charset="0"/>
              </a:rPr>
              <a:t>g</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Metolazon</a:t>
            </a:r>
            <a:r>
              <a:rPr lang="en-US" sz="1400" dirty="0">
                <a:latin typeface="Times New Roman" panose="02020603050405020304" pitchFamily="18" charset="0"/>
                <a:cs typeface="Times New Roman" panose="02020603050405020304" pitchFamily="18" charset="0"/>
              </a:rPr>
              <a:t>: 2,5/2,5-10 m</a:t>
            </a:r>
            <a:r>
              <a:rPr lang="az-Latn-AZ" sz="1400" dirty="0">
                <a:latin typeface="Times New Roman" panose="02020603050405020304" pitchFamily="18" charset="0"/>
                <a:cs typeface="Times New Roman" panose="02020603050405020304" pitchFamily="18" charset="0"/>
              </a:rPr>
              <a:t>g</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Xlortalidon</a:t>
            </a:r>
            <a:r>
              <a:rPr lang="en-US" sz="1400" dirty="0">
                <a:latin typeface="Times New Roman" panose="02020603050405020304" pitchFamily="18" charset="0"/>
                <a:cs typeface="Times New Roman" panose="02020603050405020304" pitchFamily="18" charset="0"/>
              </a:rPr>
              <a:t>: 25/25-200 m</a:t>
            </a:r>
            <a:r>
              <a:rPr lang="az-Latn-AZ" sz="1400" dirty="0">
                <a:latin typeface="Times New Roman" panose="02020603050405020304" pitchFamily="18" charset="0"/>
                <a:cs typeface="Times New Roman" panose="02020603050405020304" pitchFamily="18" charset="0"/>
              </a:rPr>
              <a:t>g</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Xlorotiyazid</a:t>
            </a:r>
            <a:r>
              <a:rPr lang="en-US" sz="1400" dirty="0">
                <a:latin typeface="Times New Roman" panose="02020603050405020304" pitchFamily="18" charset="0"/>
                <a:cs typeface="Times New Roman" panose="02020603050405020304" pitchFamily="18" charset="0"/>
              </a:rPr>
              <a:t>: 500-1000 m</a:t>
            </a:r>
            <a:r>
              <a:rPr lang="az-Latn-AZ" sz="1400" dirty="0">
                <a:latin typeface="Times New Roman" panose="02020603050405020304" pitchFamily="18" charset="0"/>
                <a:cs typeface="Times New Roman" panose="02020603050405020304" pitchFamily="18" charset="0"/>
              </a:rPr>
              <a:t>g</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(IV formula </a:t>
            </a:r>
            <a:r>
              <a:rPr lang="en-US" sz="1400" dirty="0" err="1">
                <a:latin typeface="Times New Roman" panose="02020603050405020304" pitchFamily="18" charset="0"/>
                <a:cs typeface="Times New Roman" panose="02020603050405020304" pitchFamily="18" charset="0"/>
              </a:rPr>
              <a:t>mövcuddur</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FA341503-454C-4EB5-BB94-0B72220B328D}"/>
              </a:ext>
            </a:extLst>
          </p:cNvPr>
          <p:cNvSpPr/>
          <p:nvPr/>
        </p:nvSpPr>
        <p:spPr>
          <a:xfrm>
            <a:off x="7906549" y="1188615"/>
            <a:ext cx="2866103" cy="1169551"/>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Spironolakton</a:t>
            </a:r>
            <a:r>
              <a:rPr lang="en-US" sz="1400" dirty="0">
                <a:latin typeface="Times New Roman" panose="02020603050405020304" pitchFamily="18" charset="0"/>
                <a:cs typeface="Times New Roman" panose="02020603050405020304" pitchFamily="18" charset="0"/>
              </a:rPr>
              <a:t>: 25/25-50 </a:t>
            </a:r>
            <a:r>
              <a:rPr lang="en-US" sz="1400" dirty="0" err="1">
                <a:latin typeface="Times New Roman" panose="02020603050405020304" pitchFamily="18" charset="0"/>
                <a:cs typeface="Times New Roman" panose="02020603050405020304" pitchFamily="18" charset="0"/>
              </a:rPr>
              <a:t>mq</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Eplerenon</a:t>
            </a:r>
            <a:r>
              <a:rPr lang="en-US" sz="1400" dirty="0">
                <a:latin typeface="Times New Roman" panose="02020603050405020304" pitchFamily="18" charset="0"/>
                <a:cs typeface="Times New Roman" panose="02020603050405020304" pitchFamily="18" charset="0"/>
              </a:rPr>
              <a:t>: 25/25-50 </a:t>
            </a:r>
            <a:r>
              <a:rPr lang="en-US" sz="1400" dirty="0" err="1">
                <a:latin typeface="Times New Roman" panose="02020603050405020304" pitchFamily="18" charset="0"/>
                <a:cs typeface="Times New Roman" panose="02020603050405020304" pitchFamily="18" charset="0"/>
              </a:rPr>
              <a:t>mq</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Kalium</a:t>
            </a:r>
            <a:r>
              <a:rPr lang="en-US" sz="1400" dirty="0">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k</a:t>
            </a:r>
            <a:r>
              <a:rPr lang="en-US" sz="1400" dirty="0" err="1">
                <a:latin typeface="Times New Roman" panose="02020603050405020304" pitchFamily="18" charset="0"/>
                <a:cs typeface="Times New Roman" panose="02020603050405020304" pitchFamily="18" charset="0"/>
              </a:rPr>
              <a:t>anrenoat</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25-200 </a:t>
            </a:r>
            <a:r>
              <a:rPr lang="en-US" sz="1400" dirty="0" err="1">
                <a:latin typeface="Times New Roman" panose="02020603050405020304" pitchFamily="18" charset="0"/>
                <a:cs typeface="Times New Roman" panose="02020603050405020304" pitchFamily="18" charset="0"/>
              </a:rPr>
              <a:t>mq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xroniki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istifadə</a:t>
            </a:r>
            <a:endParaRPr lang="ru-RU"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üçün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deyil</a:t>
            </a:r>
            <a:endParaRPr lang="en-US" sz="1400" dirty="0">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E87C572E-04A6-40B9-8B0E-4119C33E4DE9}"/>
              </a:ext>
            </a:extLst>
          </p:cNvPr>
          <p:cNvSpPr/>
          <p:nvPr/>
        </p:nvSpPr>
        <p:spPr>
          <a:xfrm>
            <a:off x="10041539" y="1005308"/>
            <a:ext cx="1770036"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Distal </a:t>
            </a:r>
            <a:r>
              <a:rPr lang="en-US" sz="1400" dirty="0" err="1">
                <a:latin typeface="Times New Roman" panose="02020603050405020304" pitchFamily="18" charset="0"/>
                <a:cs typeface="Times New Roman" panose="02020603050405020304" pitchFamily="18" charset="0"/>
              </a:rPr>
              <a:t>qıvrım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borucuq</a:t>
            </a:r>
            <a:endParaRPr lang="en-US" sz="1400" dirty="0">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3815F4DD-0140-4941-ACC4-A33E9AB1D453}"/>
              </a:ext>
            </a:extLst>
          </p:cNvPr>
          <p:cNvSpPr/>
          <p:nvPr/>
        </p:nvSpPr>
        <p:spPr>
          <a:xfrm>
            <a:off x="10241403" y="1374949"/>
            <a:ext cx="864339" cy="338554"/>
          </a:xfrm>
          <a:prstGeom prst="rect">
            <a:avLst/>
          </a:prstGeom>
        </p:spPr>
        <p:txBody>
          <a:bodyPr wrap="none">
            <a:spAutoFit/>
          </a:bodyPr>
          <a:lstStyle/>
          <a:p>
            <a:r>
              <a:rPr lang="az-Latn-AZ" sz="1600" dirty="0">
                <a:latin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cs typeface="Times New Roman" panose="02020603050405020304" pitchFamily="18" charset="0"/>
              </a:rPr>
              <a:t>/10 mg</a:t>
            </a:r>
            <a:endParaRPr lang="ru-RU" sz="1600" dirty="0">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12772B65-EA56-4B87-BC79-F0C171E462BE}"/>
              </a:ext>
            </a:extLst>
          </p:cNvPr>
          <p:cNvSpPr/>
          <p:nvPr/>
        </p:nvSpPr>
        <p:spPr>
          <a:xfrm>
            <a:off x="-11180" y="2358575"/>
            <a:ext cx="2128684" cy="954107"/>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Maksimum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tövsiyə</a:t>
            </a:r>
            <a:endParaRPr lang="az-Latn-AZ"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olun</a:t>
            </a:r>
            <a:r>
              <a:rPr lang="az-Latn-AZ" sz="1400" dirty="0">
                <a:latin typeface="Times New Roman" panose="02020603050405020304" pitchFamily="18" charset="0"/>
                <a:cs typeface="Times New Roman" panose="02020603050405020304" pitchFamily="18" charset="0"/>
              </a:rPr>
              <a:t>an</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ümumi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gündəlik</a:t>
            </a:r>
            <a:r>
              <a:rPr lang="en-US" sz="1400" dirty="0">
                <a:latin typeface="Times New Roman" panose="02020603050405020304" pitchFamily="18" charset="0"/>
                <a:cs typeface="Times New Roman" panose="02020603050405020304" pitchFamily="18" charset="0"/>
              </a:rPr>
              <a:t> </a:t>
            </a:r>
            <a:endParaRPr lang="az-Latn-AZ"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doza</a:t>
            </a:r>
            <a:endParaRPr lang="ru-RU" sz="1400" dirty="0">
              <a:latin typeface="Times New Roman" panose="02020603050405020304" pitchFamily="18" charset="0"/>
              <a:cs typeface="Times New Roman" panose="02020603050405020304" pitchFamily="18" charset="0"/>
            </a:endParaRPr>
          </a:p>
        </p:txBody>
      </p:sp>
      <p:sp>
        <p:nvSpPr>
          <p:cNvPr id="27" name="Прямоугольник 26">
            <a:extLst>
              <a:ext uri="{FF2B5EF4-FFF2-40B4-BE49-F238E27FC236}">
                <a16:creationId xmlns:a16="http://schemas.microsoft.com/office/drawing/2014/main" id="{9E008B06-6142-4E72-9674-72A29FCE2674}"/>
              </a:ext>
            </a:extLst>
          </p:cNvPr>
          <p:cNvSpPr/>
          <p:nvPr/>
        </p:nvSpPr>
        <p:spPr>
          <a:xfrm>
            <a:off x="1461244" y="2447305"/>
            <a:ext cx="2503865" cy="954107"/>
          </a:xfrm>
          <a:prstGeom prst="rect">
            <a:avLst/>
          </a:prstGeom>
        </p:spPr>
        <p:txBody>
          <a:bodyPr wrap="square">
            <a:spAutoFit/>
          </a:bodyPr>
          <a:lstStyle/>
          <a:p>
            <a:r>
              <a:rPr lang="az-Latn-AZ" sz="1400" dirty="0">
                <a:latin typeface="Times New Roman" panose="02020603050405020304" pitchFamily="18" charset="0"/>
                <a:cs typeface="Times New Roman" panose="02020603050405020304" pitchFamily="18" charset="0"/>
              </a:rPr>
              <a:t>Oral</a:t>
            </a:r>
            <a:r>
              <a:rPr lang="en-US" sz="1400" dirty="0">
                <a:latin typeface="Times New Roman" panose="02020603050405020304" pitchFamily="18" charset="0"/>
                <a:cs typeface="Times New Roman" panose="02020603050405020304" pitchFamily="18" charset="0"/>
              </a:rPr>
              <a:t>: 500 </a:t>
            </a:r>
            <a:r>
              <a:rPr lang="en-US" sz="1400" dirty="0" err="1">
                <a:latin typeface="Times New Roman" panose="02020603050405020304" pitchFamily="18" charset="0"/>
                <a:cs typeface="Times New Roman" panose="02020603050405020304" pitchFamily="18" charset="0"/>
              </a:rPr>
              <a:t>mq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gündə</a:t>
            </a:r>
            <a:r>
              <a:rPr lang="en-US" sz="1400" dirty="0">
                <a:latin typeface="Times New Roman" panose="02020603050405020304" pitchFamily="18" charset="0"/>
                <a:cs typeface="Times New Roman" panose="02020603050405020304" pitchFamily="18" charset="0"/>
              </a:rPr>
              <a:t> </a:t>
            </a:r>
            <a:endParaRPr lang="az-Latn-AZ"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 </a:t>
            </a:r>
            <a:r>
              <a:rPr lang="en-US" sz="1400" dirty="0" err="1">
                <a:latin typeface="Times New Roman" panose="02020603050405020304" pitchFamily="18" charset="0"/>
                <a:cs typeface="Times New Roman" panose="02020603050405020304" pitchFamily="18" charset="0"/>
              </a:rPr>
              <a:t>dəfə</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Venadaxili</a:t>
            </a:r>
            <a:r>
              <a:rPr lang="en-US" sz="1400" dirty="0">
                <a:latin typeface="Times New Roman" panose="02020603050405020304" pitchFamily="18" charset="0"/>
                <a:cs typeface="Times New Roman" panose="02020603050405020304" pitchFamily="18" charset="0"/>
              </a:rPr>
              <a:t>: 500 </a:t>
            </a:r>
            <a:r>
              <a:rPr lang="en-US" sz="1400" dirty="0" err="1">
                <a:latin typeface="Times New Roman" panose="02020603050405020304" pitchFamily="18" charset="0"/>
                <a:cs typeface="Times New Roman" panose="02020603050405020304" pitchFamily="18" charset="0"/>
              </a:rPr>
              <a:t>mq</a:t>
            </a:r>
            <a:endParaRPr lang="az-Latn-AZ"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3 </a:t>
            </a:r>
            <a:r>
              <a:rPr lang="en-US" sz="1400" dirty="0" err="1">
                <a:latin typeface="Times New Roman" panose="02020603050405020304" pitchFamily="18" charset="0"/>
                <a:cs typeface="Times New Roman" panose="02020603050405020304" pitchFamily="18" charset="0"/>
              </a:rPr>
              <a:t>dəfə</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gün</a:t>
            </a:r>
            <a:endParaRPr lang="ru-RU" sz="1400" dirty="0">
              <a:latin typeface="Times New Roman" panose="02020603050405020304" pitchFamily="18" charset="0"/>
              <a:cs typeface="Times New Roman" panose="02020603050405020304" pitchFamily="18" charset="0"/>
            </a:endParaRPr>
          </a:p>
        </p:txBody>
      </p:sp>
      <p:sp>
        <p:nvSpPr>
          <p:cNvPr id="28" name="Прямоугольник 27">
            <a:extLst>
              <a:ext uri="{FF2B5EF4-FFF2-40B4-BE49-F238E27FC236}">
                <a16:creationId xmlns:a16="http://schemas.microsoft.com/office/drawing/2014/main" id="{DAE0D2D7-DE3A-49DC-8ACB-C197EF20CA64}"/>
              </a:ext>
            </a:extLst>
          </p:cNvPr>
          <p:cNvSpPr/>
          <p:nvPr/>
        </p:nvSpPr>
        <p:spPr>
          <a:xfrm>
            <a:off x="3133870" y="2454209"/>
            <a:ext cx="2128684"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Furosemide: 400–600 mg</a:t>
            </a:r>
          </a:p>
          <a:p>
            <a:r>
              <a:rPr lang="en-US" sz="1400" dirty="0">
                <a:latin typeface="Times New Roman" panose="02020603050405020304" pitchFamily="18" charset="0"/>
                <a:cs typeface="Times New Roman" panose="02020603050405020304" pitchFamily="18" charset="0"/>
              </a:rPr>
              <a:t>Bumetanide: 10–15 mg</a:t>
            </a:r>
          </a:p>
          <a:p>
            <a:r>
              <a:rPr lang="en-US" sz="1400" dirty="0">
                <a:latin typeface="Times New Roman" panose="02020603050405020304" pitchFamily="18" charset="0"/>
                <a:cs typeface="Times New Roman" panose="02020603050405020304" pitchFamily="18" charset="0"/>
              </a:rPr>
              <a:t>Torsemide: 200–300 mg</a:t>
            </a:r>
            <a:endParaRPr lang="ru-RU" sz="1400" dirty="0">
              <a:latin typeface="Times New Roman" panose="02020603050405020304" pitchFamily="18" charset="0"/>
              <a:cs typeface="Times New Roman" panose="02020603050405020304" pitchFamily="18" charset="0"/>
            </a:endParaRPr>
          </a:p>
        </p:txBody>
      </p:sp>
      <p:sp>
        <p:nvSpPr>
          <p:cNvPr id="29" name="Прямоугольник 28">
            <a:extLst>
              <a:ext uri="{FF2B5EF4-FFF2-40B4-BE49-F238E27FC236}">
                <a16:creationId xmlns:a16="http://schemas.microsoft.com/office/drawing/2014/main" id="{4DE7AF45-8D34-42DC-9B94-B84358A44A5C}"/>
              </a:ext>
            </a:extLst>
          </p:cNvPr>
          <p:cNvSpPr/>
          <p:nvPr/>
        </p:nvSpPr>
        <p:spPr>
          <a:xfrm>
            <a:off x="5662327" y="2506912"/>
            <a:ext cx="2024100" cy="95410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HCTZ: 200 mg</a:t>
            </a:r>
          </a:p>
          <a:p>
            <a:r>
              <a:rPr lang="en-US" sz="1400" dirty="0">
                <a:latin typeface="Times New Roman" panose="02020603050405020304" pitchFamily="18" charset="0"/>
                <a:cs typeface="Times New Roman" panose="02020603050405020304" pitchFamily="18" charset="0"/>
              </a:rPr>
              <a:t>Metolazone: 20 mg</a:t>
            </a:r>
          </a:p>
          <a:p>
            <a:r>
              <a:rPr lang="en-US" sz="1400" dirty="0">
                <a:latin typeface="Times New Roman" panose="02020603050405020304" pitchFamily="18" charset="0"/>
                <a:cs typeface="Times New Roman" panose="02020603050405020304" pitchFamily="18" charset="0"/>
              </a:rPr>
              <a:t>Chlorthalidone: 100 mg</a:t>
            </a:r>
          </a:p>
          <a:p>
            <a:r>
              <a:rPr lang="en-US" sz="1400" dirty="0">
                <a:latin typeface="Times New Roman" panose="02020603050405020304" pitchFamily="18" charset="0"/>
                <a:cs typeface="Times New Roman" panose="02020603050405020304" pitchFamily="18" charset="0"/>
              </a:rPr>
              <a:t>Chlorothiazide: 1000 mg</a:t>
            </a:r>
            <a:endParaRPr lang="ru-RU" sz="1400" dirty="0">
              <a:latin typeface="Times New Roman" panose="02020603050405020304" pitchFamily="18"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id="{00B417BF-2EF2-4443-87E4-0BCD6E355E7E}"/>
              </a:ext>
            </a:extLst>
          </p:cNvPr>
          <p:cNvSpPr/>
          <p:nvPr/>
        </p:nvSpPr>
        <p:spPr>
          <a:xfrm>
            <a:off x="7874043" y="2508869"/>
            <a:ext cx="2503865"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50-100 </a:t>
            </a:r>
            <a:r>
              <a:rPr lang="en-US" sz="1400" dirty="0" err="1">
                <a:latin typeface="Times New Roman" panose="02020603050405020304" pitchFamily="18" charset="0"/>
                <a:cs typeface="Times New Roman" panose="02020603050405020304" pitchFamily="18" charset="0"/>
              </a:rPr>
              <a:t>mq</a:t>
            </a:r>
            <a:r>
              <a:rPr lang="en-US" sz="1400" dirty="0">
                <a:latin typeface="Times New Roman" panose="02020603050405020304" pitchFamily="18" charset="0"/>
                <a:cs typeface="Times New Roman" panose="02020603050405020304" pitchFamily="18" charset="0"/>
              </a:rPr>
              <a:t> (400 </a:t>
            </a:r>
            <a:r>
              <a:rPr lang="en-US" sz="1400" dirty="0" err="1">
                <a:latin typeface="Times New Roman" panose="02020603050405020304" pitchFamily="18" charset="0"/>
                <a:cs typeface="Times New Roman" panose="02020603050405020304" pitchFamily="18" charset="0"/>
              </a:rPr>
              <a:t>mq</a:t>
            </a:r>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qədər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dozalar</a:t>
            </a:r>
            <a:r>
              <a:rPr lang="en-US" sz="1400" dirty="0">
                <a:latin typeface="Times New Roman" panose="02020603050405020304" pitchFamily="18" charset="0"/>
                <a:cs typeface="Times New Roman" panose="02020603050405020304" pitchFamily="18" charset="0"/>
              </a:rPr>
              <a:t>).</a:t>
            </a:r>
          </a:p>
          <a:p>
            <a:r>
              <a:rPr lang="en-US" sz="1400" dirty="0" err="1">
                <a:latin typeface="Times New Roman" panose="02020603050405020304" pitchFamily="18" charset="0"/>
                <a:cs typeface="Times New Roman" panose="02020603050405020304" pitchFamily="18" charset="0"/>
              </a:rPr>
              <a:t>hepatologiyada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istifadə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olunur</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31" name="Прямоугольник 30">
            <a:extLst>
              <a:ext uri="{FF2B5EF4-FFF2-40B4-BE49-F238E27FC236}">
                <a16:creationId xmlns:a16="http://schemas.microsoft.com/office/drawing/2014/main" id="{9C7BBC7A-1EFE-4820-8A8A-41F6FCF40D9B}"/>
              </a:ext>
            </a:extLst>
          </p:cNvPr>
          <p:cNvSpPr/>
          <p:nvPr/>
        </p:nvSpPr>
        <p:spPr>
          <a:xfrm>
            <a:off x="10347540" y="2523405"/>
            <a:ext cx="76495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20 m</a:t>
            </a:r>
            <a:r>
              <a:rPr lang="az-Latn-AZ" dirty="0">
                <a:latin typeface="Times New Roman" panose="02020603050405020304" pitchFamily="18" charset="0"/>
                <a:cs typeface="Times New Roman" panose="02020603050405020304" pitchFamily="18" charset="0"/>
              </a:rPr>
              <a:t>g</a:t>
            </a:r>
            <a:endParaRPr lang="ru-RU" dirty="0">
              <a:latin typeface="Times New Roman" panose="02020603050405020304" pitchFamily="18"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id="{1D4E228C-05EC-4EB4-8372-2ACF89E361F8}"/>
              </a:ext>
            </a:extLst>
          </p:cNvPr>
          <p:cNvSpPr/>
          <p:nvPr/>
        </p:nvSpPr>
        <p:spPr>
          <a:xfrm>
            <a:off x="-11180" y="3477160"/>
            <a:ext cx="1058303" cy="738664"/>
          </a:xfrm>
          <a:prstGeom prst="rect">
            <a:avLst/>
          </a:prstGeom>
        </p:spPr>
        <p:txBody>
          <a:bodyPr wrap="none">
            <a:spAutoFit/>
          </a:bodyPr>
          <a:lstStyle/>
          <a:p>
            <a:r>
              <a:rPr lang="az-Latn-AZ" sz="1400" dirty="0">
                <a:latin typeface="Times New Roman" panose="02020603050405020304" pitchFamily="18" charset="0"/>
                <a:cs typeface="Times New Roman" panose="02020603050405020304" pitchFamily="18" charset="0"/>
              </a:rPr>
              <a:t>Yarım </a:t>
            </a:r>
          </a:p>
          <a:p>
            <a:r>
              <a:rPr lang="az-Latn-AZ" sz="1400" dirty="0">
                <a:latin typeface="Times New Roman" panose="02020603050405020304" pitchFamily="18" charset="0"/>
                <a:cs typeface="Times New Roman" panose="02020603050405020304" pitchFamily="18" charset="0"/>
              </a:rPr>
              <a:t>parçalanma </a:t>
            </a:r>
          </a:p>
          <a:p>
            <a:r>
              <a:rPr lang="az-Latn-AZ" sz="1400" dirty="0">
                <a:latin typeface="Times New Roman" panose="02020603050405020304" pitchFamily="18" charset="0"/>
                <a:cs typeface="Times New Roman" panose="02020603050405020304" pitchFamily="18" charset="0"/>
              </a:rPr>
              <a:t>periodu</a:t>
            </a:r>
            <a:endParaRPr lang="ru-RU" sz="1400" dirty="0">
              <a:latin typeface="Times New Roman" panose="02020603050405020304" pitchFamily="18" charset="0"/>
              <a:cs typeface="Times New Roman" panose="02020603050405020304" pitchFamily="18" charset="0"/>
            </a:endParaRPr>
          </a:p>
        </p:txBody>
      </p:sp>
      <p:sp>
        <p:nvSpPr>
          <p:cNvPr id="33" name="Прямоугольник 32">
            <a:extLst>
              <a:ext uri="{FF2B5EF4-FFF2-40B4-BE49-F238E27FC236}">
                <a16:creationId xmlns:a16="http://schemas.microsoft.com/office/drawing/2014/main" id="{96BBEA66-79F8-4B9B-A391-6093AE60003C}"/>
              </a:ext>
            </a:extLst>
          </p:cNvPr>
          <p:cNvSpPr/>
          <p:nvPr/>
        </p:nvSpPr>
        <p:spPr>
          <a:xfrm>
            <a:off x="1449602" y="3574088"/>
            <a:ext cx="105028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2.4–5.4 </a:t>
            </a:r>
            <a:r>
              <a:rPr lang="az-Latn-AZ" dirty="0">
                <a:latin typeface="Times New Roman" panose="02020603050405020304" pitchFamily="18" charset="0"/>
                <a:cs typeface="Times New Roman" panose="02020603050405020304" pitchFamily="18" charset="0"/>
              </a:rPr>
              <a:t>h</a:t>
            </a:r>
            <a:endParaRPr lang="ru-RU" dirty="0">
              <a:latin typeface="Times New Roman" panose="02020603050405020304" pitchFamily="18" charset="0"/>
              <a:cs typeface="Times New Roman" panose="02020603050405020304" pitchFamily="18" charset="0"/>
            </a:endParaRPr>
          </a:p>
        </p:txBody>
      </p:sp>
      <p:sp>
        <p:nvSpPr>
          <p:cNvPr id="34" name="Прямоугольник 33">
            <a:extLst>
              <a:ext uri="{FF2B5EF4-FFF2-40B4-BE49-F238E27FC236}">
                <a16:creationId xmlns:a16="http://schemas.microsoft.com/office/drawing/2014/main" id="{9A4297DC-DAF1-42F0-9EC6-7A6EF45C0833}"/>
              </a:ext>
            </a:extLst>
          </p:cNvPr>
          <p:cNvSpPr/>
          <p:nvPr/>
        </p:nvSpPr>
        <p:spPr>
          <a:xfrm>
            <a:off x="3133870" y="3480974"/>
            <a:ext cx="1901197" cy="738664"/>
          </a:xfrm>
          <a:prstGeom prst="rect">
            <a:avLst/>
          </a:prstGeom>
        </p:spPr>
        <p:txBody>
          <a:bodyPr wrap="square">
            <a:spAutoFit/>
          </a:bodyPr>
          <a:lstStyle/>
          <a:p>
            <a:r>
              <a:rPr lang="pt-BR" sz="1400" dirty="0">
                <a:latin typeface="Times New Roman" panose="02020603050405020304" pitchFamily="18" charset="0"/>
                <a:cs typeface="Times New Roman" panose="02020603050405020304" pitchFamily="18" charset="0"/>
              </a:rPr>
              <a:t>Furosemide: 1.5–3.0 h</a:t>
            </a:r>
          </a:p>
          <a:p>
            <a:r>
              <a:rPr lang="pt-BR" sz="1400" dirty="0">
                <a:latin typeface="Times New Roman" panose="02020603050405020304" pitchFamily="18" charset="0"/>
                <a:cs typeface="Times New Roman" panose="02020603050405020304" pitchFamily="18" charset="0"/>
              </a:rPr>
              <a:t>Bumetanide: 1–1.5 h</a:t>
            </a:r>
          </a:p>
          <a:p>
            <a:r>
              <a:rPr lang="pt-BR" sz="1400" dirty="0">
                <a:latin typeface="Times New Roman" panose="02020603050405020304" pitchFamily="18" charset="0"/>
                <a:cs typeface="Times New Roman" panose="02020603050405020304" pitchFamily="18" charset="0"/>
              </a:rPr>
              <a:t>Torsemide: 3–6 h</a:t>
            </a:r>
            <a:endParaRPr lang="ru-RU" sz="1400" dirty="0">
              <a:latin typeface="Times New Roman" panose="02020603050405020304" pitchFamily="18" charset="0"/>
              <a:cs typeface="Times New Roman" panose="02020603050405020304" pitchFamily="18" charset="0"/>
            </a:endParaRPr>
          </a:p>
        </p:txBody>
      </p:sp>
      <p:sp>
        <p:nvSpPr>
          <p:cNvPr id="35" name="Прямоугольник 34">
            <a:extLst>
              <a:ext uri="{FF2B5EF4-FFF2-40B4-BE49-F238E27FC236}">
                <a16:creationId xmlns:a16="http://schemas.microsoft.com/office/drawing/2014/main" id="{67EF182C-33C3-48F9-8F95-A038A58640B3}"/>
              </a:ext>
            </a:extLst>
          </p:cNvPr>
          <p:cNvSpPr/>
          <p:nvPr/>
        </p:nvSpPr>
        <p:spPr>
          <a:xfrm>
            <a:off x="5674983" y="3479138"/>
            <a:ext cx="2024100" cy="738664"/>
          </a:xfrm>
          <a:prstGeom prst="rect">
            <a:avLst/>
          </a:prstGeom>
        </p:spPr>
        <p:txBody>
          <a:bodyPr wrap="square">
            <a:spAutoFit/>
          </a:bodyPr>
          <a:lstStyle/>
          <a:p>
            <a:r>
              <a:rPr lang="pt-BR" sz="1400" dirty="0">
                <a:latin typeface="Times New Roman" panose="02020603050405020304" pitchFamily="18" charset="0"/>
                <a:cs typeface="Times New Roman" panose="02020603050405020304" pitchFamily="18" charset="0"/>
              </a:rPr>
              <a:t>HCTZ: 6–15 h</a:t>
            </a:r>
          </a:p>
          <a:p>
            <a:r>
              <a:rPr lang="pt-BR" sz="1400" dirty="0">
                <a:latin typeface="Times New Roman" panose="02020603050405020304" pitchFamily="18" charset="0"/>
                <a:cs typeface="Times New Roman" panose="02020603050405020304" pitchFamily="18" charset="0"/>
              </a:rPr>
              <a:t>Metolazone: 6–20 h</a:t>
            </a:r>
          </a:p>
          <a:p>
            <a:r>
              <a:rPr lang="pt-BR" sz="1400" dirty="0">
                <a:latin typeface="Times New Roman" panose="02020603050405020304" pitchFamily="18" charset="0"/>
                <a:cs typeface="Times New Roman" panose="02020603050405020304" pitchFamily="18" charset="0"/>
              </a:rPr>
              <a:t>Chlorthalidone: 45–60 h</a:t>
            </a:r>
            <a:endParaRPr lang="ru-RU" sz="1400" dirty="0">
              <a:latin typeface="Times New Roman" panose="02020603050405020304" pitchFamily="18" charset="0"/>
              <a:cs typeface="Times New Roman" panose="02020603050405020304" pitchFamily="18" charset="0"/>
            </a:endParaRPr>
          </a:p>
        </p:txBody>
      </p:sp>
      <p:sp>
        <p:nvSpPr>
          <p:cNvPr id="36" name="Прямоугольник 35">
            <a:extLst>
              <a:ext uri="{FF2B5EF4-FFF2-40B4-BE49-F238E27FC236}">
                <a16:creationId xmlns:a16="http://schemas.microsoft.com/office/drawing/2014/main" id="{6B343171-5E5A-4E70-9D45-1B75174F4FA2}"/>
              </a:ext>
            </a:extLst>
          </p:cNvPr>
          <p:cNvSpPr/>
          <p:nvPr/>
        </p:nvSpPr>
        <p:spPr>
          <a:xfrm>
            <a:off x="7874043" y="3472848"/>
            <a:ext cx="1557514" cy="523220"/>
          </a:xfrm>
          <a:prstGeom prst="rect">
            <a:avLst/>
          </a:prstGeom>
        </p:spPr>
        <p:txBody>
          <a:bodyPr wrap="square">
            <a:spAutoFit/>
          </a:bodyPr>
          <a:lstStyle/>
          <a:p>
            <a:r>
              <a:rPr lang="az-Latn-AZ" sz="1400" dirty="0">
                <a:latin typeface="Times New Roman" panose="02020603050405020304" pitchFamily="18" charset="0"/>
                <a:cs typeface="Times New Roman" panose="02020603050405020304" pitchFamily="18" charset="0"/>
              </a:rPr>
              <a:t>K</a:t>
            </a:r>
            <a:r>
              <a:rPr lang="en-US" sz="1400" dirty="0" err="1">
                <a:latin typeface="Times New Roman" panose="02020603050405020304" pitchFamily="18" charset="0"/>
                <a:cs typeface="Times New Roman" panose="02020603050405020304" pitchFamily="18" charset="0"/>
              </a:rPr>
              <a:t>anrenone</a:t>
            </a:r>
            <a:r>
              <a:rPr lang="en-US" sz="1400" dirty="0">
                <a:latin typeface="Times New Roman" panose="02020603050405020304" pitchFamily="18" charset="0"/>
                <a:cs typeface="Times New Roman" panose="02020603050405020304" pitchFamily="18" charset="0"/>
              </a:rPr>
              <a:t>: 16.5 h</a:t>
            </a:r>
          </a:p>
          <a:p>
            <a:r>
              <a:rPr lang="en-US" sz="1400" dirty="0">
                <a:latin typeface="Times New Roman" panose="02020603050405020304" pitchFamily="18" charset="0"/>
                <a:cs typeface="Times New Roman" panose="02020603050405020304" pitchFamily="18" charset="0"/>
              </a:rPr>
              <a:t>Eplerenone: 3–6 h</a:t>
            </a:r>
            <a:endParaRPr lang="ru-RU" sz="1400" dirty="0">
              <a:latin typeface="Times New Roman" panose="02020603050405020304" pitchFamily="18" charset="0"/>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36DAC3C2-701C-4D7C-B343-1494FC7488FA}"/>
              </a:ext>
            </a:extLst>
          </p:cNvPr>
          <p:cNvSpPr/>
          <p:nvPr/>
        </p:nvSpPr>
        <p:spPr>
          <a:xfrm>
            <a:off x="10224657" y="3480974"/>
            <a:ext cx="2246441" cy="738664"/>
          </a:xfrm>
          <a:prstGeom prst="rect">
            <a:avLst/>
          </a:prstGeom>
        </p:spPr>
        <p:txBody>
          <a:bodyPr wrap="square">
            <a:spAutoFit/>
          </a:bodyPr>
          <a:lstStyle/>
          <a:p>
            <a:r>
              <a:rPr lang="pt-BR" sz="1400" dirty="0">
                <a:latin typeface="Times New Roman" panose="02020603050405020304" pitchFamily="18" charset="0"/>
                <a:cs typeface="Times New Roman" panose="02020603050405020304" pitchFamily="18" charset="0"/>
              </a:rPr>
              <a:t>Normal GFR: 6–9 h</a:t>
            </a:r>
          </a:p>
          <a:p>
            <a:r>
              <a:rPr lang="pt-BR" sz="1400" dirty="0">
                <a:latin typeface="Times New Roman" panose="02020603050405020304" pitchFamily="18" charset="0"/>
                <a:cs typeface="Times New Roman" panose="02020603050405020304" pitchFamily="18" charset="0"/>
              </a:rPr>
              <a:t>GFR &lt;50 mL/min: 21–</a:t>
            </a:r>
            <a:endParaRPr lang="az-Latn-AZ" sz="1400" dirty="0">
              <a:latin typeface="Times New Roman" panose="02020603050405020304" pitchFamily="18" charset="0"/>
              <a:cs typeface="Times New Roman" panose="02020603050405020304" pitchFamily="18" charset="0"/>
            </a:endParaRPr>
          </a:p>
          <a:p>
            <a:r>
              <a:rPr lang="az-Latn-AZ" sz="1400" dirty="0">
                <a:latin typeface="Times New Roman" panose="02020603050405020304" pitchFamily="18" charset="0"/>
                <a:cs typeface="Times New Roman" panose="02020603050405020304" pitchFamily="18" charset="0"/>
              </a:rPr>
              <a:t>-</a:t>
            </a:r>
            <a:r>
              <a:rPr lang="pt-BR" sz="1400" dirty="0">
                <a:latin typeface="Times New Roman" panose="02020603050405020304" pitchFamily="18" charset="0"/>
                <a:cs typeface="Times New Roman" panose="02020603050405020304" pitchFamily="18" charset="0"/>
              </a:rPr>
              <a:t>144 h</a:t>
            </a:r>
            <a:endParaRPr lang="ru-RU" sz="1400" dirty="0">
              <a:latin typeface="Times New Roman" panose="02020603050405020304" pitchFamily="18" charset="0"/>
              <a:cs typeface="Times New Roman" panose="02020603050405020304" pitchFamily="18" charset="0"/>
            </a:endParaRPr>
          </a:p>
        </p:txBody>
      </p:sp>
      <p:sp>
        <p:nvSpPr>
          <p:cNvPr id="38" name="Прямоугольник 37">
            <a:extLst>
              <a:ext uri="{FF2B5EF4-FFF2-40B4-BE49-F238E27FC236}">
                <a16:creationId xmlns:a16="http://schemas.microsoft.com/office/drawing/2014/main" id="{42EEF109-7DA6-45F4-A887-E713A7C41ED9}"/>
              </a:ext>
            </a:extLst>
          </p:cNvPr>
          <p:cNvSpPr/>
          <p:nvPr/>
        </p:nvSpPr>
        <p:spPr>
          <a:xfrm>
            <a:off x="13216" y="4436673"/>
            <a:ext cx="522900" cy="307777"/>
          </a:xfrm>
          <a:prstGeom prst="rect">
            <a:avLst/>
          </a:prstGeom>
        </p:spPr>
        <p:txBody>
          <a:bodyPr wrap="none">
            <a:spAutoFit/>
          </a:bodyPr>
          <a:lstStyle/>
          <a:p>
            <a:r>
              <a:rPr lang="az-Latn-AZ" sz="1400" dirty="0">
                <a:latin typeface="Times New Roman" panose="02020603050405020304" pitchFamily="18" charset="0"/>
                <a:cs typeface="Times New Roman" panose="02020603050405020304" pitchFamily="18" charset="0"/>
              </a:rPr>
              <a:t>Start</a:t>
            </a:r>
            <a:endParaRPr lang="ru-RU" sz="1400" dirty="0">
              <a:latin typeface="Times New Roman" panose="02020603050405020304" pitchFamily="18" charset="0"/>
              <a:cs typeface="Times New Roman" panose="02020603050405020304" pitchFamily="18" charset="0"/>
            </a:endParaRPr>
          </a:p>
        </p:txBody>
      </p:sp>
      <p:sp>
        <p:nvSpPr>
          <p:cNvPr id="39" name="Прямоугольник 38">
            <a:extLst>
              <a:ext uri="{FF2B5EF4-FFF2-40B4-BE49-F238E27FC236}">
                <a16:creationId xmlns:a16="http://schemas.microsoft.com/office/drawing/2014/main" id="{D18411AB-CEBC-4AD1-8867-01DD923DE0C0}"/>
              </a:ext>
            </a:extLst>
          </p:cNvPr>
          <p:cNvSpPr/>
          <p:nvPr/>
        </p:nvSpPr>
        <p:spPr>
          <a:xfrm>
            <a:off x="1395675" y="4436673"/>
            <a:ext cx="1321377" cy="523220"/>
          </a:xfrm>
          <a:prstGeom prst="rect">
            <a:avLst/>
          </a:prstGeom>
        </p:spPr>
        <p:txBody>
          <a:bodyPr wrap="square">
            <a:spAutoFit/>
          </a:bodyPr>
          <a:lstStyle/>
          <a:p>
            <a:r>
              <a:rPr lang="pl-PL" sz="1400" dirty="0">
                <a:latin typeface="Times New Roman" panose="02020603050405020304" pitchFamily="18" charset="0"/>
                <a:cs typeface="Times New Roman" panose="02020603050405020304" pitchFamily="18" charset="0"/>
              </a:rPr>
              <a:t>PO: 1 h</a:t>
            </a:r>
          </a:p>
          <a:p>
            <a:r>
              <a:rPr lang="pl-PL" sz="1400" dirty="0">
                <a:latin typeface="Times New Roman" panose="02020603050405020304" pitchFamily="18" charset="0"/>
                <a:cs typeface="Times New Roman" panose="02020603050405020304" pitchFamily="18" charset="0"/>
              </a:rPr>
              <a:t>IV: 15–60 min</a:t>
            </a:r>
            <a:endParaRPr lang="ru-RU" sz="1400" dirty="0">
              <a:latin typeface="Times New Roman" panose="02020603050405020304" pitchFamily="18" charset="0"/>
              <a:cs typeface="Times New Roman" panose="02020603050405020304" pitchFamily="18" charset="0"/>
            </a:endParaRPr>
          </a:p>
        </p:txBody>
      </p:sp>
      <p:sp>
        <p:nvSpPr>
          <p:cNvPr id="40" name="Прямоугольник 39">
            <a:extLst>
              <a:ext uri="{FF2B5EF4-FFF2-40B4-BE49-F238E27FC236}">
                <a16:creationId xmlns:a16="http://schemas.microsoft.com/office/drawing/2014/main" id="{738EF25A-7AB0-442C-81AF-703559F20776}"/>
              </a:ext>
            </a:extLst>
          </p:cNvPr>
          <p:cNvSpPr/>
          <p:nvPr/>
        </p:nvSpPr>
        <p:spPr>
          <a:xfrm>
            <a:off x="3159561" y="4375118"/>
            <a:ext cx="1186713"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 0.5–1 h</a:t>
            </a:r>
          </a:p>
          <a:p>
            <a:r>
              <a:rPr lang="en-US" sz="1400" dirty="0">
                <a:latin typeface="Times New Roman" panose="02020603050405020304" pitchFamily="18" charset="0"/>
                <a:cs typeface="Times New Roman" panose="02020603050405020304" pitchFamily="18" charset="0"/>
              </a:rPr>
              <a:t>IV: 5–10 min</a:t>
            </a:r>
          </a:p>
          <a:p>
            <a:r>
              <a:rPr lang="en-US" sz="1400" dirty="0">
                <a:latin typeface="Times New Roman" panose="02020603050405020304" pitchFamily="18" charset="0"/>
                <a:cs typeface="Times New Roman" panose="02020603050405020304" pitchFamily="18" charset="0"/>
              </a:rPr>
              <a:t>SC: 0.5 h</a:t>
            </a:r>
            <a:endParaRPr lang="ru-RU" sz="1400" dirty="0">
              <a:latin typeface="Times New Roman" panose="02020603050405020304" pitchFamily="18" charset="0"/>
              <a:cs typeface="Times New Roman" panose="02020603050405020304" pitchFamily="18" charset="0"/>
            </a:endParaRPr>
          </a:p>
        </p:txBody>
      </p:sp>
      <p:sp>
        <p:nvSpPr>
          <p:cNvPr id="41" name="Прямоугольник 40">
            <a:extLst>
              <a:ext uri="{FF2B5EF4-FFF2-40B4-BE49-F238E27FC236}">
                <a16:creationId xmlns:a16="http://schemas.microsoft.com/office/drawing/2014/main" id="{D157ABF1-0EB0-4F8E-BB22-377BD9FC7636}"/>
              </a:ext>
            </a:extLst>
          </p:cNvPr>
          <p:cNvSpPr/>
          <p:nvPr/>
        </p:nvSpPr>
        <p:spPr>
          <a:xfrm>
            <a:off x="5603056" y="4345523"/>
            <a:ext cx="2483209"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 1-2,5 </a:t>
            </a:r>
            <a:r>
              <a:rPr lang="en-US" sz="1400" dirty="0" err="1">
                <a:latin typeface="Times New Roman" panose="02020603050405020304" pitchFamily="18" charset="0"/>
                <a:cs typeface="Times New Roman" panose="02020603050405020304" pitchFamily="18" charset="0"/>
              </a:rPr>
              <a:t>saat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IV: </a:t>
            </a:r>
            <a:r>
              <a:rPr lang="en-US" sz="1400" dirty="0" err="1">
                <a:latin typeface="Times New Roman" panose="02020603050405020304" pitchFamily="18" charset="0"/>
                <a:cs typeface="Times New Roman" panose="02020603050405020304" pitchFamily="18" charset="0"/>
              </a:rPr>
              <a:t>Xlorotiyazid</a:t>
            </a:r>
            <a:r>
              <a:rPr lang="en-US" sz="1400" dirty="0">
                <a:latin typeface="Times New Roman" panose="02020603050405020304" pitchFamily="18" charset="0"/>
                <a:cs typeface="Times New Roman" panose="02020603050405020304" pitchFamily="18" charset="0"/>
              </a:rPr>
              <a:t> IV </a:t>
            </a:r>
            <a:r>
              <a:rPr lang="en-US" sz="1400" dirty="0" err="1">
                <a:latin typeface="Times New Roman" panose="02020603050405020304" pitchFamily="18" charset="0"/>
                <a:cs typeface="Times New Roman" panose="02020603050405020304" pitchFamily="18" charset="0"/>
              </a:rPr>
              <a:t>mövcuddur</a:t>
            </a:r>
            <a:r>
              <a:rPr lang="en-US" sz="1400" dirty="0">
                <a:latin typeface="Times New Roman" panose="02020603050405020304" pitchFamily="18" charset="0"/>
                <a:cs typeface="Times New Roman" panose="02020603050405020304" pitchFamily="18" charset="0"/>
              </a:rPr>
              <a:t>,</a:t>
            </a:r>
          </a:p>
          <a:p>
            <a:r>
              <a:rPr lang="en-US" sz="1400" dirty="0" err="1">
                <a:latin typeface="Times New Roman" panose="02020603050405020304" pitchFamily="18" charset="0"/>
                <a:cs typeface="Times New Roman" panose="02020603050405020304" pitchFamily="18" charset="0"/>
              </a:rPr>
              <a:t>başlanğıc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hərəkəti</a:t>
            </a:r>
            <a:r>
              <a:rPr lang="en-US" sz="1400" dirty="0">
                <a:latin typeface="Times New Roman" panose="02020603050405020304" pitchFamily="18" charset="0"/>
                <a:cs typeface="Times New Roman" panose="02020603050405020304" pitchFamily="18" charset="0"/>
              </a:rPr>
              <a:t>: 30 </a:t>
            </a:r>
            <a:r>
              <a:rPr lang="en-US" sz="1400" dirty="0" err="1">
                <a:latin typeface="Times New Roman" panose="02020603050405020304" pitchFamily="18" charset="0"/>
                <a:cs typeface="Times New Roman" panose="02020603050405020304" pitchFamily="18" charset="0"/>
              </a:rPr>
              <a:t>dəq</a:t>
            </a:r>
            <a:endParaRPr lang="ru-RU" sz="1400" dirty="0">
              <a:latin typeface="Times New Roman" panose="02020603050405020304" pitchFamily="18" charset="0"/>
              <a:cs typeface="Times New Roman" panose="02020603050405020304" pitchFamily="18" charset="0"/>
            </a:endParaRPr>
          </a:p>
        </p:txBody>
      </p:sp>
      <p:sp>
        <p:nvSpPr>
          <p:cNvPr id="42" name="Прямоугольник 41">
            <a:extLst>
              <a:ext uri="{FF2B5EF4-FFF2-40B4-BE49-F238E27FC236}">
                <a16:creationId xmlns:a16="http://schemas.microsoft.com/office/drawing/2014/main" id="{A3324AA2-1FBD-4762-92F6-482E5861DD3A}"/>
              </a:ext>
            </a:extLst>
          </p:cNvPr>
          <p:cNvSpPr/>
          <p:nvPr/>
        </p:nvSpPr>
        <p:spPr>
          <a:xfrm>
            <a:off x="8009659" y="4375118"/>
            <a:ext cx="2136533"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O: 48–72 h</a:t>
            </a:r>
          </a:p>
          <a:p>
            <a:r>
              <a:rPr lang="en-US" sz="1400" dirty="0">
                <a:latin typeface="Times New Roman" panose="02020603050405020304" pitchFamily="18" charset="0"/>
                <a:cs typeface="Times New Roman" panose="02020603050405020304" pitchFamily="18" charset="0"/>
              </a:rPr>
              <a:t>IV: </a:t>
            </a:r>
            <a:r>
              <a:rPr lang="en-US" sz="1400" dirty="0" err="1">
                <a:latin typeface="Times New Roman" panose="02020603050405020304" pitchFamily="18" charset="0"/>
                <a:cs typeface="Times New Roman" panose="02020603050405020304" pitchFamily="18" charset="0"/>
              </a:rPr>
              <a:t>kalium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canrenoat</a:t>
            </a:r>
            <a:r>
              <a:rPr lang="en-US" sz="1400" dirty="0">
                <a:latin typeface="Times New Roman" panose="02020603050405020304" pitchFamily="18" charset="0"/>
                <a:cs typeface="Times New Roman" panose="02020603050405020304" pitchFamily="18" charset="0"/>
              </a:rPr>
              <a:t>; 2,5 </a:t>
            </a:r>
            <a:r>
              <a:rPr lang="az-Latn-AZ" sz="1400" dirty="0">
                <a:latin typeface="Times New Roman" panose="02020603050405020304" pitchFamily="18" charset="0"/>
                <a:cs typeface="Times New Roman" panose="02020603050405020304" pitchFamily="18" charset="0"/>
              </a:rPr>
              <a:t>h</a:t>
            </a:r>
            <a:endParaRPr lang="ru-RU" sz="1400" dirty="0">
              <a:latin typeface="Times New Roman" panose="02020603050405020304" pitchFamily="18" charset="0"/>
              <a:cs typeface="Times New Roman" panose="02020603050405020304" pitchFamily="18" charset="0"/>
            </a:endParaRPr>
          </a:p>
        </p:txBody>
      </p:sp>
      <p:sp>
        <p:nvSpPr>
          <p:cNvPr id="43" name="Прямоугольник 42">
            <a:extLst>
              <a:ext uri="{FF2B5EF4-FFF2-40B4-BE49-F238E27FC236}">
                <a16:creationId xmlns:a16="http://schemas.microsoft.com/office/drawing/2014/main" id="{D55643D8-22E8-4B80-B1EE-18A5EF9083AF}"/>
              </a:ext>
            </a:extLst>
          </p:cNvPr>
          <p:cNvSpPr/>
          <p:nvPr/>
        </p:nvSpPr>
        <p:spPr>
          <a:xfrm>
            <a:off x="10268902" y="4345523"/>
            <a:ext cx="1749347"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 2 </a:t>
            </a:r>
            <a:r>
              <a:rPr lang="az-Latn-AZ" sz="1400" dirty="0">
                <a:latin typeface="Times New Roman" panose="02020603050405020304" pitchFamily="18" charset="0"/>
                <a:cs typeface="Times New Roman" panose="02020603050405020304" pitchFamily="18" charset="0"/>
              </a:rPr>
              <a:t>h</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IV: </a:t>
            </a:r>
            <a:r>
              <a:rPr lang="en-US" sz="1400" dirty="0" err="1">
                <a:latin typeface="Times New Roman" panose="02020603050405020304" pitchFamily="18" charset="0"/>
                <a:cs typeface="Times New Roman" panose="02020603050405020304" pitchFamily="18" charset="0"/>
              </a:rPr>
              <a:t>mövcud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deyil</a:t>
            </a:r>
            <a:endParaRPr lang="ru-RU" sz="1400" dirty="0">
              <a:latin typeface="Times New Roman" panose="02020603050405020304" pitchFamily="18" charset="0"/>
              <a:cs typeface="Times New Roman" panose="02020603050405020304" pitchFamily="18" charset="0"/>
            </a:endParaRPr>
          </a:p>
        </p:txBody>
      </p:sp>
      <p:sp>
        <p:nvSpPr>
          <p:cNvPr id="44" name="Прямоугольник 43">
            <a:extLst>
              <a:ext uri="{FF2B5EF4-FFF2-40B4-BE49-F238E27FC236}">
                <a16:creationId xmlns:a16="http://schemas.microsoft.com/office/drawing/2014/main" id="{045BF2D7-3BAE-4CCF-AC1E-924FCF2B646B}"/>
              </a:ext>
            </a:extLst>
          </p:cNvPr>
          <p:cNvSpPr/>
          <p:nvPr/>
        </p:nvSpPr>
        <p:spPr>
          <a:xfrm>
            <a:off x="-38996" y="5089238"/>
            <a:ext cx="1221809" cy="523220"/>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Oral </a:t>
            </a:r>
            <a:endParaRPr lang="az-Latn-AZ"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bioavailability</a:t>
            </a:r>
            <a:endParaRPr lang="ru-RU" sz="1400" dirty="0">
              <a:latin typeface="Times New Roman" panose="02020603050405020304" pitchFamily="18" charset="0"/>
              <a:cs typeface="Times New Roman" panose="02020603050405020304" pitchFamily="18" charset="0"/>
            </a:endParaRPr>
          </a:p>
        </p:txBody>
      </p:sp>
      <p:sp>
        <p:nvSpPr>
          <p:cNvPr id="45" name="Прямоугольник 44">
            <a:extLst>
              <a:ext uri="{FF2B5EF4-FFF2-40B4-BE49-F238E27FC236}">
                <a16:creationId xmlns:a16="http://schemas.microsoft.com/office/drawing/2014/main" id="{D40CF6B7-7FDB-4FEE-9653-F56535EB6BA6}"/>
              </a:ext>
            </a:extLst>
          </p:cNvPr>
          <p:cNvSpPr/>
          <p:nvPr/>
        </p:nvSpPr>
        <p:spPr>
          <a:xfrm>
            <a:off x="1245446" y="5129980"/>
            <a:ext cx="2022225" cy="646331"/>
          </a:xfrm>
          <a:prstGeom prst="rect">
            <a:avLst/>
          </a:prstGeom>
        </p:spPr>
        <p:txBody>
          <a:bodyPr wrap="square">
            <a:spAutoFit/>
          </a:bodyPr>
          <a:lstStyle/>
          <a:p>
            <a:r>
              <a:rPr lang="en-US" sz="1200" dirty="0" err="1">
                <a:latin typeface="Times New Roman" panose="02020603050405020304" pitchFamily="18" charset="0"/>
                <a:cs typeface="Times New Roman" panose="02020603050405020304" pitchFamily="18" charset="0"/>
              </a:rPr>
              <a:t>Absorbsiya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dozadan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asılıdır</a:t>
            </a:r>
            <a:r>
              <a:rPr lang="en-US" sz="1200" dirty="0">
                <a:latin typeface="Times New Roman" panose="02020603050405020304" pitchFamily="18" charset="0"/>
                <a:cs typeface="Times New Roman" panose="02020603050405020304" pitchFamily="18" charset="0"/>
              </a:rPr>
              <a:t>,</a:t>
            </a:r>
          </a:p>
          <a:p>
            <a:r>
              <a:rPr lang="en-US" sz="1200" dirty="0" err="1">
                <a:latin typeface="Times New Roman" panose="02020603050405020304" pitchFamily="18" charset="0"/>
                <a:cs typeface="Times New Roman" panose="02020603050405020304" pitchFamily="18" charset="0"/>
              </a:rPr>
              <a:t>doza</a:t>
            </a:r>
            <a:r>
              <a:rPr lang="en-US" sz="1200" dirty="0">
                <a:latin typeface="Times New Roman" panose="02020603050405020304" pitchFamily="18" charset="0"/>
                <a:cs typeface="Times New Roman" panose="02020603050405020304" pitchFamily="18" charset="0"/>
              </a:rPr>
              <a:t> &gt;10 </a:t>
            </a:r>
            <a:r>
              <a:rPr lang="en-US" sz="1200" dirty="0" err="1">
                <a:latin typeface="Times New Roman" panose="02020603050405020304" pitchFamily="18" charset="0"/>
                <a:cs typeface="Times New Roman" panose="02020603050405020304" pitchFamily="18" charset="0"/>
              </a:rPr>
              <a:t>mq</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kq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dəyişən</a:t>
            </a:r>
            <a:r>
              <a:rPr lang="en-US" sz="1200" dirty="0">
                <a:latin typeface="Times New Roman" panose="02020603050405020304" pitchFamily="18" charset="0"/>
                <a:cs typeface="Times New Roman" panose="02020603050405020304" pitchFamily="18" charset="0"/>
              </a:rPr>
              <a:t> </a:t>
            </a:r>
            <a:endParaRPr lang="az-Latn-AZ" sz="12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Qəbul</a:t>
            </a:r>
            <a:r>
              <a:rPr lang="az-Latn-AZ"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göstərir</a:t>
            </a:r>
            <a:endParaRPr lang="en-US" sz="1200" dirty="0">
              <a:latin typeface="Times New Roman" panose="02020603050405020304" pitchFamily="18" charset="0"/>
              <a:cs typeface="Times New Roman" panose="02020603050405020304" pitchFamily="18" charset="0"/>
            </a:endParaRPr>
          </a:p>
        </p:txBody>
      </p:sp>
      <p:sp>
        <p:nvSpPr>
          <p:cNvPr id="46" name="Прямоугольник 45">
            <a:extLst>
              <a:ext uri="{FF2B5EF4-FFF2-40B4-BE49-F238E27FC236}">
                <a16:creationId xmlns:a16="http://schemas.microsoft.com/office/drawing/2014/main" id="{93D8A258-CE4D-490E-8FFC-F12941AD4ED3}"/>
              </a:ext>
            </a:extLst>
          </p:cNvPr>
          <p:cNvSpPr/>
          <p:nvPr/>
        </p:nvSpPr>
        <p:spPr>
          <a:xfrm>
            <a:off x="3133870" y="5176258"/>
            <a:ext cx="1851713" cy="738664"/>
          </a:xfrm>
          <a:prstGeom prst="rect">
            <a:avLst/>
          </a:prstGeom>
        </p:spPr>
        <p:txBody>
          <a:bodyPr wrap="square">
            <a:spAutoFit/>
          </a:bodyPr>
          <a:lstStyle/>
          <a:p>
            <a:r>
              <a:rPr lang="nb-NO" sz="1400" dirty="0">
                <a:latin typeface="Times New Roman" panose="02020603050405020304" pitchFamily="18" charset="0"/>
                <a:cs typeface="Times New Roman" panose="02020603050405020304" pitchFamily="18" charset="0"/>
              </a:rPr>
              <a:t>Furosemide: 10–100%</a:t>
            </a:r>
          </a:p>
          <a:p>
            <a:r>
              <a:rPr lang="nb-NO" sz="1400" dirty="0">
                <a:latin typeface="Times New Roman" panose="02020603050405020304" pitchFamily="18" charset="0"/>
                <a:cs typeface="Times New Roman" panose="02020603050405020304" pitchFamily="18" charset="0"/>
              </a:rPr>
              <a:t>Bumetanide: 80–100%</a:t>
            </a:r>
          </a:p>
          <a:p>
            <a:r>
              <a:rPr lang="nb-NO" sz="1400" dirty="0">
                <a:latin typeface="Times New Roman" panose="02020603050405020304" pitchFamily="18" charset="0"/>
                <a:cs typeface="Times New Roman" panose="02020603050405020304" pitchFamily="18" charset="0"/>
              </a:rPr>
              <a:t>Torsemide: 80–100%</a:t>
            </a:r>
            <a:endParaRPr lang="ru-RU" sz="1400" dirty="0">
              <a:latin typeface="Times New Roman" panose="02020603050405020304" pitchFamily="18" charset="0"/>
              <a:cs typeface="Times New Roman" panose="02020603050405020304" pitchFamily="18" charset="0"/>
            </a:endParaRPr>
          </a:p>
        </p:txBody>
      </p:sp>
      <p:sp>
        <p:nvSpPr>
          <p:cNvPr id="47" name="Прямоугольник 46">
            <a:extLst>
              <a:ext uri="{FF2B5EF4-FFF2-40B4-BE49-F238E27FC236}">
                <a16:creationId xmlns:a16="http://schemas.microsoft.com/office/drawing/2014/main" id="{0A54EC1E-5E26-4E3B-B090-0274D08ADA7D}"/>
              </a:ext>
            </a:extLst>
          </p:cNvPr>
          <p:cNvSpPr/>
          <p:nvPr/>
        </p:nvSpPr>
        <p:spPr>
          <a:xfrm>
            <a:off x="5603056" y="5167711"/>
            <a:ext cx="1999407" cy="95410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HCTZ: 65–75%</a:t>
            </a:r>
          </a:p>
          <a:p>
            <a:r>
              <a:rPr lang="en-US" sz="1400" dirty="0">
                <a:latin typeface="Times New Roman" panose="02020603050405020304" pitchFamily="18" charset="0"/>
                <a:cs typeface="Times New Roman" panose="02020603050405020304" pitchFamily="18" charset="0"/>
              </a:rPr>
              <a:t>Metolazone: 60–65%</a:t>
            </a:r>
          </a:p>
          <a:p>
            <a:r>
              <a:rPr lang="en-US" sz="1400" dirty="0">
                <a:latin typeface="Times New Roman" panose="02020603050405020304" pitchFamily="18" charset="0"/>
                <a:cs typeface="Times New Roman" panose="02020603050405020304" pitchFamily="18" charset="0"/>
              </a:rPr>
              <a:t>Chlorthalidone: </a:t>
            </a:r>
            <a:r>
              <a:rPr lang="az-Latn-AZ" sz="1400" dirty="0">
                <a:latin typeface="Times New Roman" panose="02020603050405020304" pitchFamily="18" charset="0"/>
                <a:cs typeface="Times New Roman" panose="02020603050405020304" pitchFamily="18" charset="0"/>
              </a:rPr>
              <a:t>bilinmir</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Chlorothiazide: 9–56%</a:t>
            </a:r>
            <a:endParaRPr lang="ru-RU" sz="1400" dirty="0">
              <a:latin typeface="Times New Roman" panose="02020603050405020304" pitchFamily="18" charset="0"/>
              <a:cs typeface="Times New Roman" panose="02020603050405020304" pitchFamily="18" charset="0"/>
            </a:endParaRPr>
          </a:p>
        </p:txBody>
      </p:sp>
      <p:sp>
        <p:nvSpPr>
          <p:cNvPr id="48" name="Прямоугольник 47">
            <a:extLst>
              <a:ext uri="{FF2B5EF4-FFF2-40B4-BE49-F238E27FC236}">
                <a16:creationId xmlns:a16="http://schemas.microsoft.com/office/drawing/2014/main" id="{A963A894-247C-4769-BC29-207E7BD4F1AF}"/>
              </a:ext>
            </a:extLst>
          </p:cNvPr>
          <p:cNvSpPr/>
          <p:nvPr/>
        </p:nvSpPr>
        <p:spPr>
          <a:xfrm>
            <a:off x="8009659" y="5191535"/>
            <a:ext cx="1819476"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Spironolactone: ∼90%</a:t>
            </a:r>
          </a:p>
          <a:p>
            <a:r>
              <a:rPr lang="en-US" sz="1400" dirty="0">
                <a:latin typeface="Times New Roman" panose="02020603050405020304" pitchFamily="18" charset="0"/>
                <a:cs typeface="Times New Roman" panose="02020603050405020304" pitchFamily="18" charset="0"/>
              </a:rPr>
              <a:t>Eplerenone: 69%</a:t>
            </a:r>
            <a:endParaRPr lang="ru-RU" sz="1400" dirty="0">
              <a:latin typeface="Times New Roman" panose="02020603050405020304" pitchFamily="18" charset="0"/>
              <a:cs typeface="Times New Roman" panose="02020603050405020304" pitchFamily="18" charset="0"/>
            </a:endParaRPr>
          </a:p>
        </p:txBody>
      </p:sp>
      <p:sp>
        <p:nvSpPr>
          <p:cNvPr id="51" name="Прямоугольник 50">
            <a:extLst>
              <a:ext uri="{FF2B5EF4-FFF2-40B4-BE49-F238E27FC236}">
                <a16:creationId xmlns:a16="http://schemas.microsoft.com/office/drawing/2014/main" id="{D1282A17-0413-4745-B052-E197052F9090}"/>
              </a:ext>
            </a:extLst>
          </p:cNvPr>
          <p:cNvSpPr/>
          <p:nvPr/>
        </p:nvSpPr>
        <p:spPr>
          <a:xfrm>
            <a:off x="10333412" y="5261533"/>
            <a:ext cx="782587" cy="307777"/>
          </a:xfrm>
          <a:prstGeom prst="rect">
            <a:avLst/>
          </a:prstGeom>
        </p:spPr>
        <p:txBody>
          <a:bodyPr wrap="none">
            <a:spAutoFit/>
          </a:bodyPr>
          <a:lstStyle/>
          <a:p>
            <a:r>
              <a:rPr lang="az-Latn-AZ" sz="14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0–90%</a:t>
            </a:r>
          </a:p>
        </p:txBody>
      </p:sp>
      <p:sp>
        <p:nvSpPr>
          <p:cNvPr id="52" name="Прямоугольник 51">
            <a:extLst>
              <a:ext uri="{FF2B5EF4-FFF2-40B4-BE49-F238E27FC236}">
                <a16:creationId xmlns:a16="http://schemas.microsoft.com/office/drawing/2014/main" id="{D320D047-01A8-404F-9158-3F26B1708050}"/>
              </a:ext>
            </a:extLst>
          </p:cNvPr>
          <p:cNvSpPr/>
          <p:nvPr/>
        </p:nvSpPr>
        <p:spPr>
          <a:xfrm>
            <a:off x="-53914" y="6025682"/>
            <a:ext cx="1550703" cy="523220"/>
          </a:xfrm>
          <a:prstGeom prst="rect">
            <a:avLst/>
          </a:prstGeom>
        </p:spPr>
        <p:txBody>
          <a:bodyPr wrap="square">
            <a:spAutoFit/>
          </a:bodyPr>
          <a:lstStyle/>
          <a:p>
            <a:r>
              <a:rPr lang="az-Latn-AZ" sz="1400" dirty="0">
                <a:latin typeface="Times New Roman" panose="02020603050405020304" pitchFamily="18" charset="0"/>
                <a:cs typeface="Times New Roman" panose="02020603050405020304" pitchFamily="18" charset="0"/>
              </a:rPr>
              <a:t>E</a:t>
            </a:r>
            <a:r>
              <a:rPr lang="en-US" sz="1400" dirty="0" err="1">
                <a:latin typeface="Times New Roman" panose="02020603050405020304" pitchFamily="18" charset="0"/>
                <a:cs typeface="Times New Roman" panose="02020603050405020304" pitchFamily="18" charset="0"/>
              </a:rPr>
              <a:t>nteral</a:t>
            </a:r>
            <a:r>
              <a:rPr lang="en-US" sz="1400" dirty="0">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sorulma</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qidadan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təsirlənir</a:t>
            </a:r>
            <a:endParaRPr lang="ru-RU" sz="1400" dirty="0">
              <a:latin typeface="Times New Roman" panose="02020603050405020304" pitchFamily="18" charset="0"/>
              <a:cs typeface="Times New Roman" panose="02020603050405020304" pitchFamily="18" charset="0"/>
            </a:endParaRPr>
          </a:p>
        </p:txBody>
      </p:sp>
      <p:sp>
        <p:nvSpPr>
          <p:cNvPr id="53" name="Прямоугольник 52">
            <a:extLst>
              <a:ext uri="{FF2B5EF4-FFF2-40B4-BE49-F238E27FC236}">
                <a16:creationId xmlns:a16="http://schemas.microsoft.com/office/drawing/2014/main" id="{37AF27E0-B8E4-4680-B0ED-37B404F8DBD6}"/>
              </a:ext>
            </a:extLst>
          </p:cNvPr>
          <p:cNvSpPr/>
          <p:nvPr/>
        </p:nvSpPr>
        <p:spPr>
          <a:xfrm>
            <a:off x="1245445" y="6015892"/>
            <a:ext cx="2022225" cy="738664"/>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Qida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ilə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qəbul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edilə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bilər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Qida</a:t>
            </a:r>
            <a:r>
              <a:rPr lang="en-US" sz="1400" dirty="0">
                <a:latin typeface="Times New Roman" panose="02020603050405020304" pitchFamily="18" charset="0"/>
                <a:cs typeface="Times New Roman" panose="02020603050405020304" pitchFamily="18" charset="0"/>
              </a:rPr>
              <a:t> GI </a:t>
            </a:r>
            <a:r>
              <a:rPr lang="en-US" sz="1400" dirty="0" err="1">
                <a:latin typeface="Times New Roman" panose="02020603050405020304" pitchFamily="18" charset="0"/>
                <a:cs typeface="Times New Roman" panose="02020603050405020304" pitchFamily="18" charset="0"/>
              </a:rPr>
              <a:t>pozğunluğunun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əlamətlərini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azaldır</a:t>
            </a:r>
            <a:r>
              <a:rPr lang="en-US"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54" name="Прямоугольник 53">
            <a:extLst>
              <a:ext uri="{FF2B5EF4-FFF2-40B4-BE49-F238E27FC236}">
                <a16:creationId xmlns:a16="http://schemas.microsoft.com/office/drawing/2014/main" id="{81FBD88E-060F-4181-BE58-1DC9E90327B2}"/>
              </a:ext>
            </a:extLst>
          </p:cNvPr>
          <p:cNvSpPr/>
          <p:nvPr/>
        </p:nvSpPr>
        <p:spPr>
          <a:xfrm>
            <a:off x="3141092" y="6009959"/>
            <a:ext cx="2285602" cy="738664"/>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Furosemid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bəli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yavaşladı</a:t>
            </a:r>
            <a:r>
              <a:rPr lang="az-Latn-AZ" sz="1400" dirty="0">
                <a:latin typeface="Times New Roman" panose="02020603050405020304" pitchFamily="18" charset="0"/>
                <a:cs typeface="Times New Roman" panose="02020603050405020304" pitchFamily="18" charset="0"/>
              </a:rPr>
              <a:t>r</a:t>
            </a:r>
            <a:r>
              <a:rPr lang="en-US" sz="1400" dirty="0">
                <a:latin typeface="Times New Roman" panose="02020603050405020304" pitchFamily="18" charset="0"/>
                <a:cs typeface="Times New Roman" panose="02020603050405020304" pitchFamily="18" charset="0"/>
              </a:rPr>
              <a:t>)</a:t>
            </a:r>
          </a:p>
          <a:p>
            <a:r>
              <a:rPr lang="en-US" sz="1400" dirty="0" err="1">
                <a:latin typeface="Times New Roman" panose="02020603050405020304" pitchFamily="18" charset="0"/>
                <a:cs typeface="Times New Roman" panose="02020603050405020304" pitchFamily="18" charset="0"/>
              </a:rPr>
              <a:t>Bumetanid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bəli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yavaşladı</a:t>
            </a:r>
            <a:r>
              <a:rPr lang="az-Latn-AZ" sz="1400" dirty="0">
                <a:latin typeface="Times New Roman" panose="02020603050405020304" pitchFamily="18" charset="0"/>
                <a:cs typeface="Times New Roman" panose="02020603050405020304" pitchFamily="18" charset="0"/>
              </a:rPr>
              <a:t>r</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Tor</a:t>
            </a:r>
            <a:r>
              <a:rPr lang="az-Latn-AZ" sz="1400" dirty="0">
                <a:latin typeface="Times New Roman" panose="02020603050405020304" pitchFamily="18" charset="0"/>
                <a:cs typeface="Times New Roman" panose="02020603050405020304" pitchFamily="18" charset="0"/>
              </a:rPr>
              <a:t>a</a:t>
            </a:r>
            <a:r>
              <a:rPr lang="en-US" sz="1400" dirty="0" err="1">
                <a:latin typeface="Times New Roman" panose="02020603050405020304" pitchFamily="18" charset="0"/>
                <a:cs typeface="Times New Roman" panose="02020603050405020304" pitchFamily="18" charset="0"/>
              </a:rPr>
              <a:t>semid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yox</a:t>
            </a:r>
            <a:endParaRPr lang="ru-RU" sz="1400" dirty="0">
              <a:latin typeface="Times New Roman" panose="02020603050405020304" pitchFamily="18" charset="0"/>
              <a:cs typeface="Times New Roman" panose="02020603050405020304" pitchFamily="18" charset="0"/>
            </a:endParaRPr>
          </a:p>
        </p:txBody>
      </p:sp>
      <p:sp>
        <p:nvSpPr>
          <p:cNvPr id="55" name="Прямоугольник 54">
            <a:extLst>
              <a:ext uri="{FF2B5EF4-FFF2-40B4-BE49-F238E27FC236}">
                <a16:creationId xmlns:a16="http://schemas.microsoft.com/office/drawing/2014/main" id="{10C0C488-04B2-4922-8091-6901C20D809E}"/>
              </a:ext>
            </a:extLst>
          </p:cNvPr>
          <p:cNvSpPr/>
          <p:nvPr/>
        </p:nvSpPr>
        <p:spPr>
          <a:xfrm>
            <a:off x="5603055" y="6066096"/>
            <a:ext cx="1864615"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HCTZ: </a:t>
            </a:r>
            <a:r>
              <a:rPr lang="en-US" sz="1400" dirty="0" err="1">
                <a:latin typeface="Times New Roman" panose="02020603050405020304" pitchFamily="18" charset="0"/>
                <a:cs typeface="Times New Roman" panose="02020603050405020304" pitchFamily="18" charset="0"/>
              </a:rPr>
              <a:t>naməlum</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Metolazon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naməlum</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Xlorthalidon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naməlum</a:t>
            </a:r>
            <a:endParaRPr lang="ru-RU" sz="1400" dirty="0">
              <a:latin typeface="Times New Roman" panose="02020603050405020304" pitchFamily="18" charset="0"/>
              <a:cs typeface="Times New Roman" panose="02020603050405020304" pitchFamily="18" charset="0"/>
            </a:endParaRPr>
          </a:p>
        </p:txBody>
      </p:sp>
      <p:sp>
        <p:nvSpPr>
          <p:cNvPr id="56" name="Прямоугольник 55">
            <a:extLst>
              <a:ext uri="{FF2B5EF4-FFF2-40B4-BE49-F238E27FC236}">
                <a16:creationId xmlns:a16="http://schemas.microsoft.com/office/drawing/2014/main" id="{C065576F-7910-474D-B156-7C0F1EF6C40E}"/>
              </a:ext>
            </a:extLst>
          </p:cNvPr>
          <p:cNvSpPr/>
          <p:nvPr/>
        </p:nvSpPr>
        <p:spPr>
          <a:xfrm>
            <a:off x="7912260" y="6026496"/>
            <a:ext cx="2394018" cy="738664"/>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Spironolakton</a:t>
            </a:r>
            <a:r>
              <a:rPr lang="en-US" sz="1400" dirty="0">
                <a:latin typeface="Times New Roman" panose="02020603050405020304" pitchFamily="18" charset="0"/>
                <a:cs typeface="Times New Roman" panose="02020603050405020304" pitchFamily="18" charset="0"/>
              </a:rPr>
              <a:t>: bioavailability</a:t>
            </a:r>
          </a:p>
          <a:p>
            <a:r>
              <a:rPr lang="en-US" sz="1400" dirty="0" err="1">
                <a:latin typeface="Times New Roman" panose="02020603050405020304" pitchFamily="18" charset="0"/>
                <a:cs typeface="Times New Roman" panose="02020603050405020304" pitchFamily="18" charset="0"/>
              </a:rPr>
              <a:t>yüksək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yağlı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qida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ilə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artır</a:t>
            </a:r>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Eplerenon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naməlum</a:t>
            </a:r>
            <a:endParaRPr lang="ru-RU" sz="1400" dirty="0">
              <a:latin typeface="Times New Roman" panose="02020603050405020304" pitchFamily="18" charset="0"/>
              <a:cs typeface="Times New Roman" panose="02020603050405020304" pitchFamily="18" charset="0"/>
            </a:endParaRPr>
          </a:p>
        </p:txBody>
      </p:sp>
      <p:sp>
        <p:nvSpPr>
          <p:cNvPr id="57" name="Прямоугольник 56">
            <a:extLst>
              <a:ext uri="{FF2B5EF4-FFF2-40B4-BE49-F238E27FC236}">
                <a16:creationId xmlns:a16="http://schemas.microsoft.com/office/drawing/2014/main" id="{3F069D5F-E24C-461F-8EAF-ED69312A23A4}"/>
              </a:ext>
            </a:extLst>
          </p:cNvPr>
          <p:cNvSpPr/>
          <p:nvPr/>
        </p:nvSpPr>
        <p:spPr>
          <a:xfrm>
            <a:off x="10377908" y="6166059"/>
            <a:ext cx="1103187"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Naməlum</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11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5B77F2-2506-8AB7-0D14-104FFE1B2D56}"/>
              </a:ext>
            </a:extLst>
          </p:cNvPr>
          <p:cNvSpPr txBox="1"/>
          <p:nvPr/>
        </p:nvSpPr>
        <p:spPr>
          <a:xfrm>
            <a:off x="400217" y="155912"/>
            <a:ext cx="6094140" cy="584775"/>
          </a:xfrm>
          <a:prstGeom prst="rect">
            <a:avLst/>
          </a:prstGeom>
          <a:noFill/>
        </p:spPr>
        <p:txBody>
          <a:bodyPr wrap="square">
            <a:spAutoFit/>
          </a:bodyPr>
          <a:lstStyle/>
          <a:p>
            <a:r>
              <a:rPr lang="en-US" sz="3200" dirty="0" err="1">
                <a:solidFill>
                  <a:srgbClr val="FF0000"/>
                </a:solidFill>
              </a:rPr>
              <a:t>Başlanğıc</a:t>
            </a:r>
            <a:r>
              <a:rPr lang="en-US" sz="3200" dirty="0">
                <a:solidFill>
                  <a:srgbClr val="FF0000"/>
                </a:solidFill>
              </a:rPr>
              <a:t> </a:t>
            </a:r>
            <a:r>
              <a:rPr lang="en-US" sz="3200" dirty="0" err="1">
                <a:solidFill>
                  <a:srgbClr val="FF0000"/>
                </a:solidFill>
              </a:rPr>
              <a:t>doza</a:t>
            </a:r>
            <a:endParaRPr lang="en-US" sz="3200" dirty="0">
              <a:solidFill>
                <a:srgbClr val="FF0000"/>
              </a:solidFill>
            </a:endParaRPr>
          </a:p>
        </p:txBody>
      </p:sp>
      <p:sp>
        <p:nvSpPr>
          <p:cNvPr id="7" name="TextBox 6">
            <a:extLst>
              <a:ext uri="{FF2B5EF4-FFF2-40B4-BE49-F238E27FC236}">
                <a16:creationId xmlns:a16="http://schemas.microsoft.com/office/drawing/2014/main" id="{8D4D7165-8732-DE73-9046-880A6F8DCA1C}"/>
              </a:ext>
            </a:extLst>
          </p:cNvPr>
          <p:cNvSpPr txBox="1"/>
          <p:nvPr/>
        </p:nvSpPr>
        <p:spPr>
          <a:xfrm>
            <a:off x="3447287" y="417521"/>
            <a:ext cx="8339328" cy="646331"/>
          </a:xfrm>
          <a:prstGeom prst="rect">
            <a:avLst/>
          </a:prstGeom>
          <a:noFill/>
        </p:spPr>
        <p:txBody>
          <a:bodyPr wrap="square">
            <a:spAutoFit/>
          </a:bodyPr>
          <a:lstStyle/>
          <a:p>
            <a:r>
              <a:rPr lang="en-US" dirty="0"/>
              <a:t>İlgək </a:t>
            </a:r>
            <a:r>
              <a:rPr lang="en-US" dirty="0" err="1"/>
              <a:t>diuretikləri</a:t>
            </a:r>
            <a:r>
              <a:rPr lang="en-US" dirty="0"/>
              <a:t> </a:t>
            </a:r>
            <a:r>
              <a:rPr lang="en-US" dirty="0" err="1"/>
              <a:t>dik</a:t>
            </a:r>
            <a:r>
              <a:rPr lang="en-US" dirty="0"/>
              <a:t> </a:t>
            </a:r>
            <a:r>
              <a:rPr lang="en-US" dirty="0" err="1"/>
              <a:t>doza-cavab</a:t>
            </a:r>
            <a:r>
              <a:rPr lang="en-US" dirty="0"/>
              <a:t> </a:t>
            </a:r>
            <a:r>
              <a:rPr lang="en-US" dirty="0" err="1"/>
              <a:t>əyrisinə</a:t>
            </a:r>
            <a:r>
              <a:rPr lang="en-US" dirty="0"/>
              <a:t> </a:t>
            </a:r>
            <a:r>
              <a:rPr lang="en-US" dirty="0" err="1"/>
              <a:t>malikdir</a:t>
            </a:r>
            <a:r>
              <a:rPr lang="en-US" dirty="0"/>
              <a:t>. </a:t>
            </a:r>
            <a:r>
              <a:rPr lang="en-US" dirty="0" err="1"/>
              <a:t>Eşik</a:t>
            </a:r>
            <a:r>
              <a:rPr lang="en-US" dirty="0"/>
              <a:t> </a:t>
            </a:r>
            <a:r>
              <a:rPr lang="en-US" dirty="0" err="1"/>
              <a:t>doza</a:t>
            </a:r>
            <a:r>
              <a:rPr lang="en-US" dirty="0"/>
              <a:t> </a:t>
            </a:r>
            <a:r>
              <a:rPr lang="en-US" dirty="0" err="1"/>
              <a:t>həddinə</a:t>
            </a:r>
            <a:r>
              <a:rPr lang="en-US" dirty="0"/>
              <a:t> </a:t>
            </a:r>
            <a:r>
              <a:rPr lang="en-US" dirty="0" err="1"/>
              <a:t>çatana</a:t>
            </a:r>
            <a:r>
              <a:rPr lang="en-US" dirty="0"/>
              <a:t> </a:t>
            </a:r>
            <a:r>
              <a:rPr lang="en-US" dirty="0" err="1"/>
              <a:t>qədər</a:t>
            </a:r>
            <a:r>
              <a:rPr lang="en-US" dirty="0"/>
              <a:t> </a:t>
            </a:r>
            <a:r>
              <a:rPr lang="en-US" dirty="0" err="1"/>
              <a:t>kiçik</a:t>
            </a:r>
            <a:r>
              <a:rPr lang="en-US" dirty="0"/>
              <a:t> </a:t>
            </a:r>
            <a:r>
              <a:rPr lang="en-US" dirty="0" err="1"/>
              <a:t>natriuretik</a:t>
            </a:r>
            <a:r>
              <a:rPr lang="en-US" dirty="0"/>
              <a:t> </a:t>
            </a:r>
            <a:r>
              <a:rPr lang="en-US" dirty="0" err="1"/>
              <a:t>təsir</a:t>
            </a:r>
            <a:r>
              <a:rPr lang="en-US" dirty="0"/>
              <a:t> </a:t>
            </a:r>
            <a:r>
              <a:rPr lang="en-US" dirty="0" err="1"/>
              <a:t>və</a:t>
            </a:r>
            <a:r>
              <a:rPr lang="en-US" dirty="0"/>
              <a:t> </a:t>
            </a:r>
            <a:r>
              <a:rPr lang="en-US" dirty="0" err="1"/>
              <a:t>tavan</a:t>
            </a:r>
            <a:r>
              <a:rPr lang="en-US" dirty="0"/>
              <a:t> </a:t>
            </a:r>
            <a:r>
              <a:rPr lang="en-US" dirty="0" err="1"/>
              <a:t>dozasına</a:t>
            </a:r>
            <a:r>
              <a:rPr lang="en-US" dirty="0"/>
              <a:t> </a:t>
            </a:r>
            <a:r>
              <a:rPr lang="en-US" dirty="0" err="1"/>
              <a:t>çatdıqdan</a:t>
            </a:r>
            <a:r>
              <a:rPr lang="en-US" dirty="0"/>
              <a:t> </a:t>
            </a:r>
            <a:r>
              <a:rPr lang="en-US" dirty="0" err="1"/>
              <a:t>sonra</a:t>
            </a:r>
            <a:r>
              <a:rPr lang="en-US" dirty="0"/>
              <a:t> </a:t>
            </a:r>
            <a:r>
              <a:rPr lang="en-US" dirty="0" err="1"/>
              <a:t>maksimum</a:t>
            </a:r>
            <a:r>
              <a:rPr lang="en-US" dirty="0"/>
              <a:t> </a:t>
            </a:r>
            <a:r>
              <a:rPr lang="en-US" dirty="0" err="1"/>
              <a:t>natriuretik</a:t>
            </a:r>
            <a:r>
              <a:rPr lang="en-US" dirty="0"/>
              <a:t> </a:t>
            </a:r>
            <a:r>
              <a:rPr lang="en-US" dirty="0" err="1"/>
              <a:t>təsir</a:t>
            </a:r>
            <a:r>
              <a:rPr lang="en-US" dirty="0"/>
              <a:t> </a:t>
            </a:r>
            <a:r>
              <a:rPr lang="en-US" dirty="0" err="1"/>
              <a:t>göstərir</a:t>
            </a:r>
            <a:r>
              <a:rPr lang="en-US" dirty="0"/>
              <a:t>.</a:t>
            </a:r>
          </a:p>
        </p:txBody>
      </p:sp>
      <p:sp>
        <p:nvSpPr>
          <p:cNvPr id="9" name="TextBox 8">
            <a:extLst>
              <a:ext uri="{FF2B5EF4-FFF2-40B4-BE49-F238E27FC236}">
                <a16:creationId xmlns:a16="http://schemas.microsoft.com/office/drawing/2014/main" id="{01B1D4A8-3346-4BA7-C630-82285C63CD8A}"/>
              </a:ext>
            </a:extLst>
          </p:cNvPr>
          <p:cNvSpPr txBox="1"/>
          <p:nvPr/>
        </p:nvSpPr>
        <p:spPr>
          <a:xfrm>
            <a:off x="400217" y="5760739"/>
            <a:ext cx="11706439" cy="923330"/>
          </a:xfrm>
          <a:prstGeom prst="rect">
            <a:avLst/>
          </a:prstGeom>
          <a:noFill/>
        </p:spPr>
        <p:txBody>
          <a:bodyPr wrap="square">
            <a:spAutoFit/>
          </a:bodyPr>
          <a:lstStyle/>
          <a:p>
            <a:r>
              <a:rPr lang="en-US" dirty="0" err="1"/>
              <a:t>Dozanın</a:t>
            </a:r>
            <a:r>
              <a:rPr lang="en-US" dirty="0"/>
              <a:t> </a:t>
            </a:r>
            <a:r>
              <a:rPr lang="en-US" dirty="0" err="1"/>
              <a:t>tavan</a:t>
            </a:r>
            <a:r>
              <a:rPr lang="en-US" dirty="0"/>
              <a:t> </a:t>
            </a:r>
            <a:r>
              <a:rPr lang="en-US" dirty="0" err="1"/>
              <a:t>həddini</a:t>
            </a:r>
            <a:r>
              <a:rPr lang="en-US" dirty="0"/>
              <a:t> </a:t>
            </a:r>
            <a:r>
              <a:rPr lang="en-US" dirty="0" err="1"/>
              <a:t>aşması</a:t>
            </a:r>
            <a:r>
              <a:rPr lang="en-US" dirty="0"/>
              <a:t> </a:t>
            </a:r>
            <a:r>
              <a:rPr lang="en-US" dirty="0" err="1"/>
              <a:t>diuretik</a:t>
            </a:r>
            <a:r>
              <a:rPr lang="en-US" dirty="0"/>
              <a:t> </a:t>
            </a:r>
            <a:r>
              <a:rPr lang="en-US" dirty="0" err="1"/>
              <a:t>konsentrasiyanı</a:t>
            </a:r>
            <a:r>
              <a:rPr lang="en-US" dirty="0"/>
              <a:t> </a:t>
            </a:r>
            <a:r>
              <a:rPr lang="en-US" dirty="0" err="1"/>
              <a:t>daha</a:t>
            </a:r>
            <a:r>
              <a:rPr lang="en-US" dirty="0"/>
              <a:t> </a:t>
            </a:r>
            <a:r>
              <a:rPr lang="en-US" dirty="0" err="1"/>
              <a:t>uzun</a:t>
            </a:r>
            <a:r>
              <a:rPr lang="en-US" dirty="0"/>
              <a:t> </a:t>
            </a:r>
            <a:r>
              <a:rPr lang="en-US" dirty="0" err="1"/>
              <a:t>müddət</a:t>
            </a:r>
            <a:r>
              <a:rPr lang="en-US" dirty="0"/>
              <a:t> </a:t>
            </a:r>
            <a:r>
              <a:rPr lang="en-US" dirty="0" err="1"/>
              <a:t>ərzində</a:t>
            </a:r>
            <a:r>
              <a:rPr lang="en-US" dirty="0"/>
              <a:t> </a:t>
            </a:r>
            <a:r>
              <a:rPr lang="en-US" dirty="0" err="1"/>
              <a:t>tavan</a:t>
            </a:r>
            <a:r>
              <a:rPr lang="en-US" dirty="0"/>
              <a:t> </a:t>
            </a:r>
            <a:r>
              <a:rPr lang="en-US" dirty="0" err="1"/>
              <a:t>həddə</a:t>
            </a:r>
            <a:r>
              <a:rPr lang="en-US" dirty="0"/>
              <a:t> </a:t>
            </a:r>
            <a:r>
              <a:rPr lang="en-US" dirty="0" err="1"/>
              <a:t>saxlamaqla</a:t>
            </a:r>
            <a:r>
              <a:rPr lang="en-US" dirty="0"/>
              <a:t>, </a:t>
            </a:r>
            <a:r>
              <a:rPr lang="en-US" dirty="0" err="1"/>
              <a:t>natriurezin</a:t>
            </a:r>
            <a:r>
              <a:rPr lang="en-US" dirty="0"/>
              <a:t> </a:t>
            </a:r>
            <a:r>
              <a:rPr lang="en-US" dirty="0" err="1"/>
              <a:t>sürətini</a:t>
            </a:r>
            <a:r>
              <a:rPr lang="en-US" dirty="0"/>
              <a:t> </a:t>
            </a:r>
            <a:r>
              <a:rPr lang="en-US" dirty="0" err="1"/>
              <a:t>deyil</a:t>
            </a:r>
            <a:r>
              <a:rPr lang="en-US" dirty="0"/>
              <a:t> </a:t>
            </a:r>
            <a:r>
              <a:rPr lang="en-US" dirty="0" err="1"/>
              <a:t>müddətini</a:t>
            </a:r>
            <a:r>
              <a:rPr lang="en-US" dirty="0"/>
              <a:t> </a:t>
            </a:r>
            <a:r>
              <a:rPr lang="en-US" dirty="0" err="1"/>
              <a:t>artıra</a:t>
            </a:r>
            <a:r>
              <a:rPr lang="en-US" dirty="0"/>
              <a:t> </a:t>
            </a:r>
            <a:r>
              <a:rPr lang="en-US" dirty="0" err="1"/>
              <a:t>bilər</a:t>
            </a:r>
            <a:r>
              <a:rPr lang="en-US" dirty="0"/>
              <a:t>. </a:t>
            </a:r>
            <a:r>
              <a:rPr lang="en-US" dirty="0" err="1"/>
              <a:t>Doza-cavab</a:t>
            </a:r>
            <a:r>
              <a:rPr lang="en-US" dirty="0"/>
              <a:t> </a:t>
            </a:r>
            <a:r>
              <a:rPr lang="en-US" dirty="0" err="1"/>
              <a:t>əlaqəsi</a:t>
            </a:r>
            <a:r>
              <a:rPr lang="en-US" dirty="0"/>
              <a:t> </a:t>
            </a:r>
            <a:r>
              <a:rPr lang="en-US" dirty="0" err="1"/>
              <a:t>loqarifmik-xəttidir</a:t>
            </a:r>
            <a:r>
              <a:rPr lang="en-US" dirty="0"/>
              <a:t>, </a:t>
            </a:r>
            <a:r>
              <a:rPr lang="en-US" dirty="0" err="1"/>
              <a:t>yəni</a:t>
            </a:r>
            <a:r>
              <a:rPr lang="en-US" dirty="0"/>
              <a:t> </a:t>
            </a:r>
            <a:r>
              <a:rPr lang="en-US" dirty="0" err="1"/>
              <a:t>doza</a:t>
            </a:r>
            <a:r>
              <a:rPr lang="en-US" dirty="0"/>
              <a:t> </a:t>
            </a:r>
            <a:r>
              <a:rPr lang="en-US" dirty="0" err="1"/>
              <a:t>loqarifmik</a:t>
            </a:r>
            <a:r>
              <a:rPr lang="en-US" dirty="0"/>
              <a:t> </a:t>
            </a:r>
            <a:r>
              <a:rPr lang="en-US" dirty="0" err="1"/>
              <a:t>şəkildə</a:t>
            </a:r>
            <a:r>
              <a:rPr lang="en-US" dirty="0"/>
              <a:t> </a:t>
            </a:r>
            <a:r>
              <a:rPr lang="en-US" dirty="0" err="1"/>
              <a:t>tənzimlənməlidir</a:t>
            </a:r>
            <a:r>
              <a:rPr lang="en-US" dirty="0"/>
              <a:t> (</a:t>
            </a:r>
            <a:r>
              <a:rPr lang="en-US" dirty="0" err="1"/>
              <a:t>məsələn</a:t>
            </a:r>
            <a:r>
              <a:rPr lang="en-US" dirty="0"/>
              <a:t>, 20 </a:t>
            </a:r>
            <a:r>
              <a:rPr lang="en-US" dirty="0" err="1"/>
              <a:t>mq</a:t>
            </a:r>
            <a:r>
              <a:rPr lang="en-US" dirty="0"/>
              <a:t>-dan 40 </a:t>
            </a:r>
            <a:r>
              <a:rPr lang="en-US" dirty="0" err="1"/>
              <a:t>mq</a:t>
            </a:r>
            <a:r>
              <a:rPr lang="en-US" dirty="0"/>
              <a:t>-a </a:t>
            </a:r>
            <a:r>
              <a:rPr lang="en-US" dirty="0" err="1"/>
              <a:t>qədər</a:t>
            </a:r>
            <a:r>
              <a:rPr lang="en-US" dirty="0"/>
              <a:t> </a:t>
            </a:r>
            <a:r>
              <a:rPr lang="en-US" dirty="0" err="1"/>
              <a:t>artım</a:t>
            </a:r>
            <a:r>
              <a:rPr lang="en-US" dirty="0"/>
              <a:t> 220 </a:t>
            </a:r>
            <a:r>
              <a:rPr lang="en-US" dirty="0" err="1"/>
              <a:t>mq</a:t>
            </a:r>
            <a:r>
              <a:rPr lang="en-US" dirty="0"/>
              <a:t>-dan 240 </a:t>
            </a:r>
            <a:r>
              <a:rPr lang="en-US" dirty="0" err="1"/>
              <a:t>mq</a:t>
            </a:r>
            <a:r>
              <a:rPr lang="en-US" dirty="0"/>
              <a:t>-a </a:t>
            </a:r>
            <a:r>
              <a:rPr lang="en-US" dirty="0" err="1"/>
              <a:t>qədər</a:t>
            </a:r>
            <a:r>
              <a:rPr lang="en-US" dirty="0"/>
              <a:t> </a:t>
            </a:r>
            <a:r>
              <a:rPr lang="en-US" dirty="0" err="1"/>
              <a:t>olan</a:t>
            </a:r>
            <a:r>
              <a:rPr lang="en-US" dirty="0"/>
              <a:t> </a:t>
            </a:r>
            <a:r>
              <a:rPr lang="en-US" dirty="0" err="1"/>
              <a:t>artımdan</a:t>
            </a:r>
            <a:r>
              <a:rPr lang="en-US" dirty="0"/>
              <a:t> </a:t>
            </a:r>
            <a:r>
              <a:rPr lang="en-US" dirty="0" err="1"/>
              <a:t>daha</a:t>
            </a:r>
            <a:r>
              <a:rPr lang="en-US" dirty="0"/>
              <a:t> </a:t>
            </a:r>
            <a:r>
              <a:rPr lang="en-US" dirty="0" err="1"/>
              <a:t>böyükdür</a:t>
            </a:r>
            <a:r>
              <a:rPr lang="en-US" dirty="0"/>
              <a:t>).</a:t>
            </a:r>
          </a:p>
        </p:txBody>
      </p:sp>
      <p:pic>
        <p:nvPicPr>
          <p:cNvPr id="12" name="Picture 11">
            <a:extLst>
              <a:ext uri="{FF2B5EF4-FFF2-40B4-BE49-F238E27FC236}">
                <a16:creationId xmlns:a16="http://schemas.microsoft.com/office/drawing/2014/main" id="{AE0ADC81-E7BD-F633-B890-35639BD029F1}"/>
              </a:ext>
            </a:extLst>
          </p:cNvPr>
          <p:cNvPicPr>
            <a:picLocks noChangeAspect="1"/>
          </p:cNvPicPr>
          <p:nvPr/>
        </p:nvPicPr>
        <p:blipFill>
          <a:blip r:embed="rId3"/>
          <a:stretch>
            <a:fillRect/>
          </a:stretch>
        </p:blipFill>
        <p:spPr>
          <a:xfrm>
            <a:off x="2214965" y="1325461"/>
            <a:ext cx="4636939" cy="3956559"/>
          </a:xfrm>
          <a:prstGeom prst="rect">
            <a:avLst/>
          </a:prstGeom>
        </p:spPr>
      </p:pic>
    </p:spTree>
    <p:extLst>
      <p:ext uri="{BB962C8B-B14F-4D97-AF65-F5344CB8AC3E}">
        <p14:creationId xmlns:p14="http://schemas.microsoft.com/office/powerpoint/2010/main" val="6943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2030-37F3-ACB9-D96B-2F396FBB7EED}"/>
              </a:ext>
            </a:extLst>
          </p:cNvPr>
          <p:cNvSpPr>
            <a:spLocks noGrp="1"/>
          </p:cNvSpPr>
          <p:nvPr>
            <p:ph type="title"/>
          </p:nvPr>
        </p:nvSpPr>
        <p:spPr>
          <a:xfrm>
            <a:off x="576146" y="180895"/>
            <a:ext cx="4008046" cy="587201"/>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Diuretik </a:t>
            </a:r>
            <a:r>
              <a:rPr lang="en-US" dirty="0" err="1"/>
              <a:t>Dirənci</a:t>
            </a:r>
            <a:r>
              <a:rPr lang="en-US" dirty="0"/>
              <a:t> </a:t>
            </a:r>
          </a:p>
        </p:txBody>
      </p:sp>
      <p:sp>
        <p:nvSpPr>
          <p:cNvPr id="3" name="Rectangle 2">
            <a:extLst>
              <a:ext uri="{FF2B5EF4-FFF2-40B4-BE49-F238E27FC236}">
                <a16:creationId xmlns:a16="http://schemas.microsoft.com/office/drawing/2014/main" id="{1DA208D2-5EBC-8037-B3D4-D8A1FCCB6046}"/>
              </a:ext>
            </a:extLst>
          </p:cNvPr>
          <p:cNvSpPr/>
          <p:nvPr/>
        </p:nvSpPr>
        <p:spPr>
          <a:xfrm>
            <a:off x="5333777" y="798576"/>
            <a:ext cx="6282077" cy="1109472"/>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Diuretik </a:t>
            </a:r>
            <a:r>
              <a:rPr lang="en-US" dirty="0" err="1">
                <a:latin typeface="Times New Roman" panose="02020603050405020304" pitchFamily="18" charset="0"/>
                <a:cs typeface="Times New Roman" panose="02020603050405020304" pitchFamily="18" charset="0"/>
              </a:rPr>
              <a:t>dirənci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diuretik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dozalara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qeyri-adekvat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cavab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davamlı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müqavimət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müəyyən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edilir</a:t>
            </a:r>
            <a:r>
              <a:rPr lang="en-US" dirty="0">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387608C2-64F8-F95C-ECC3-B8A5CCDD5DFB}"/>
              </a:ext>
            </a:extLst>
          </p:cNvPr>
          <p:cNvSpPr/>
          <p:nvPr/>
        </p:nvSpPr>
        <p:spPr>
          <a:xfrm>
            <a:off x="316992" y="2115312"/>
            <a:ext cx="5779008" cy="1109472"/>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latin typeface="Times New Roman" panose="02020603050405020304" pitchFamily="18" charset="0"/>
                <a:cs typeface="Times New Roman" panose="02020603050405020304" pitchFamily="18" charset="0"/>
              </a:rPr>
              <a:t>Qısa </a:t>
            </a:r>
            <a:r>
              <a:rPr lang="en-US" sz="1400" dirty="0" err="1">
                <a:latin typeface="Times New Roman" panose="02020603050405020304" pitchFamily="18" charset="0"/>
                <a:cs typeface="Times New Roman" panose="02020603050405020304" pitchFamily="18" charset="0"/>
              </a:rPr>
              <a:t>müddətli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sidikdə</a:t>
            </a:r>
            <a:r>
              <a:rPr lang="en-US" sz="1400" dirty="0">
                <a:latin typeface="Times New Roman" panose="02020603050405020304" pitchFamily="18" charset="0"/>
                <a:cs typeface="Times New Roman" panose="02020603050405020304" pitchFamily="18" charset="0"/>
              </a:rPr>
              <a:t> natrium </a:t>
            </a:r>
            <a:r>
              <a:rPr lang="en-US" sz="1400" dirty="0" err="1">
                <a:latin typeface="Times New Roman" panose="02020603050405020304" pitchFamily="18" charset="0"/>
                <a:cs typeface="Times New Roman" panose="02020603050405020304" pitchFamily="18" charset="0"/>
              </a:rPr>
              <a:t>hədəflərinə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çatılmaması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diüretik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dirənci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kimi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dəyərləndirilə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bilər</a:t>
            </a:r>
            <a:r>
              <a:rPr lang="en-US" sz="1400" dirty="0">
                <a:latin typeface="Times New Roman" panose="02020603050405020304" pitchFamily="18" charset="0"/>
                <a:cs typeface="Times New Roman" panose="02020603050405020304" pitchFamily="18" charset="0"/>
              </a:rPr>
              <a:t>. 3 </a:t>
            </a:r>
            <a:r>
              <a:rPr lang="en-US" sz="1400" dirty="0" err="1">
                <a:latin typeface="Times New Roman" panose="02020603050405020304" pitchFamily="18" charset="0"/>
                <a:cs typeface="Times New Roman" panose="02020603050405020304" pitchFamily="18" charset="0"/>
              </a:rPr>
              <a:t>gün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ərzində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yüksək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dozada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gündə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iki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dəfə</a:t>
            </a:r>
            <a:r>
              <a:rPr lang="en-US" sz="1400" dirty="0">
                <a:latin typeface="Times New Roman" panose="02020603050405020304" pitchFamily="18" charset="0"/>
                <a:cs typeface="Times New Roman" panose="02020603050405020304" pitchFamily="18" charset="0"/>
              </a:rPr>
              <a:t> 160 </a:t>
            </a:r>
            <a:r>
              <a:rPr lang="en-US" sz="1400" dirty="0" err="1">
                <a:latin typeface="Times New Roman" panose="02020603050405020304" pitchFamily="18" charset="0"/>
                <a:cs typeface="Times New Roman" panose="02020603050405020304" pitchFamily="18" charset="0"/>
              </a:rPr>
              <a:t>mq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ekvivalent</a:t>
            </a:r>
            <a:r>
              <a:rPr lang="en-US" sz="1400" dirty="0">
                <a:latin typeface="Times New Roman" panose="02020603050405020304" pitchFamily="18" charset="0"/>
                <a:cs typeface="Times New Roman" panose="02020603050405020304" pitchFamily="18" charset="0"/>
              </a:rPr>
              <a:t>) oral </a:t>
            </a:r>
            <a:r>
              <a:rPr lang="en-US" sz="1400" dirty="0" err="1">
                <a:latin typeface="Times New Roman" panose="02020603050405020304" pitchFamily="18" charset="0"/>
                <a:cs typeface="Times New Roman" panose="02020603050405020304" pitchFamily="18" charset="0"/>
              </a:rPr>
              <a:t>furosemid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qəbul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etməsinə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baxmayaraq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sidikdə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natriumun</a:t>
            </a:r>
            <a:r>
              <a:rPr lang="en-US" sz="1400" dirty="0">
                <a:latin typeface="Times New Roman" panose="02020603050405020304" pitchFamily="18" charset="0"/>
                <a:cs typeface="Times New Roman" panose="02020603050405020304" pitchFamily="18" charset="0"/>
              </a:rPr>
              <a:t> 90 </a:t>
            </a:r>
            <a:r>
              <a:rPr lang="en-US" sz="1400" dirty="0" err="1">
                <a:latin typeface="Times New Roman" panose="02020603050405020304" pitchFamily="18" charset="0"/>
                <a:cs typeface="Times New Roman" panose="02020603050405020304" pitchFamily="18" charset="0"/>
              </a:rPr>
              <a:t>mEq</a:t>
            </a:r>
            <a:r>
              <a:rPr lang="en-US" sz="1400" dirty="0">
                <a:latin typeface="Times New Roman" panose="02020603050405020304" pitchFamily="18" charset="0"/>
                <a:cs typeface="Times New Roman" panose="02020603050405020304" pitchFamily="18" charset="0"/>
              </a:rPr>
              <a:t>/L-a </a:t>
            </a:r>
            <a:r>
              <a:rPr lang="en-US" sz="1400" dirty="0" err="1">
                <a:latin typeface="Times New Roman" panose="02020603050405020304" pitchFamily="18" charset="0"/>
                <a:cs typeface="Times New Roman" panose="02020603050405020304" pitchFamily="18" charset="0"/>
              </a:rPr>
              <a:t>qədər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artırılmamasıdır</a:t>
            </a:r>
            <a:r>
              <a:rPr lang="en-US" sz="1400" dirty="0">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9D5DEB5F-0E7E-F173-0150-B17D028AF5FC}"/>
              </a:ext>
            </a:extLst>
          </p:cNvPr>
          <p:cNvPicPr>
            <a:picLocks noChangeAspect="1"/>
          </p:cNvPicPr>
          <p:nvPr/>
        </p:nvPicPr>
        <p:blipFill>
          <a:blip r:embed="rId3"/>
          <a:stretch>
            <a:fillRect/>
          </a:stretch>
        </p:blipFill>
        <p:spPr>
          <a:xfrm>
            <a:off x="6465122" y="2279904"/>
            <a:ext cx="4687759" cy="3593784"/>
          </a:xfrm>
          <a:prstGeom prst="rect">
            <a:avLst/>
          </a:prstGeom>
        </p:spPr>
      </p:pic>
      <p:pic>
        <p:nvPicPr>
          <p:cNvPr id="6" name="Picture 5">
            <a:extLst>
              <a:ext uri="{FF2B5EF4-FFF2-40B4-BE49-F238E27FC236}">
                <a16:creationId xmlns:a16="http://schemas.microsoft.com/office/drawing/2014/main" id="{9DAC56D6-B494-914D-13A7-6214D37A77B2}"/>
              </a:ext>
            </a:extLst>
          </p:cNvPr>
          <p:cNvPicPr>
            <a:picLocks noChangeAspect="1"/>
          </p:cNvPicPr>
          <p:nvPr/>
        </p:nvPicPr>
        <p:blipFill>
          <a:blip r:embed="rId4"/>
          <a:stretch>
            <a:fillRect/>
          </a:stretch>
        </p:blipFill>
        <p:spPr>
          <a:xfrm>
            <a:off x="9818712" y="6069903"/>
            <a:ext cx="1797142" cy="571529"/>
          </a:xfrm>
          <a:prstGeom prst="rect">
            <a:avLst/>
          </a:prstGeom>
        </p:spPr>
      </p:pic>
    </p:spTree>
    <p:extLst>
      <p:ext uri="{BB962C8B-B14F-4D97-AF65-F5344CB8AC3E}">
        <p14:creationId xmlns:p14="http://schemas.microsoft.com/office/powerpoint/2010/main" val="24322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9EA361-6183-B8FD-424A-2D9D0049D286}"/>
              </a:ext>
            </a:extLst>
          </p:cNvPr>
          <p:cNvSpPr txBox="1"/>
          <p:nvPr/>
        </p:nvSpPr>
        <p:spPr>
          <a:xfrm>
            <a:off x="660710" y="255807"/>
            <a:ext cx="6094140" cy="461665"/>
          </a:xfrm>
          <a:prstGeom prst="rect">
            <a:avLst/>
          </a:prstGeom>
          <a:noFill/>
        </p:spPr>
        <p:txBody>
          <a:bodyPr wrap="square">
            <a:spAutoFit/>
          </a:bodyPr>
          <a:lstStyle/>
          <a:p>
            <a:r>
              <a:rPr lang="en-US" sz="2400" dirty="0">
                <a:solidFill>
                  <a:schemeClr val="accent1"/>
                </a:solidFill>
              </a:rPr>
              <a:t>DİUREZİN ARTIRILMASI ÜÇÜN VASİTƏLƏR</a:t>
            </a:r>
          </a:p>
        </p:txBody>
      </p:sp>
      <p:sp>
        <p:nvSpPr>
          <p:cNvPr id="7" name="TextBox 6">
            <a:extLst>
              <a:ext uri="{FF2B5EF4-FFF2-40B4-BE49-F238E27FC236}">
                <a16:creationId xmlns:a16="http://schemas.microsoft.com/office/drawing/2014/main" id="{6932EEF9-0157-2EFB-541A-9FD42E8057F6}"/>
              </a:ext>
            </a:extLst>
          </p:cNvPr>
          <p:cNvSpPr txBox="1"/>
          <p:nvPr/>
        </p:nvSpPr>
        <p:spPr>
          <a:xfrm>
            <a:off x="660710" y="961897"/>
            <a:ext cx="7490831" cy="1200329"/>
          </a:xfrm>
          <a:prstGeom prst="rect">
            <a:avLst/>
          </a:prstGeom>
          <a:noFill/>
        </p:spPr>
        <p:txBody>
          <a:bodyPr wrap="square">
            <a:spAutoFit/>
          </a:bodyPr>
          <a:lstStyle/>
          <a:p>
            <a:r>
              <a:rPr lang="en-US" dirty="0" err="1"/>
              <a:t>Diurezi</a:t>
            </a:r>
            <a:r>
              <a:rPr lang="en-US" dirty="0"/>
              <a:t> </a:t>
            </a:r>
            <a:r>
              <a:rPr lang="en-US" dirty="0" err="1"/>
              <a:t>artırmaq</a:t>
            </a:r>
            <a:r>
              <a:rPr lang="en-US" dirty="0"/>
              <a:t> </a:t>
            </a:r>
            <a:r>
              <a:rPr lang="en-US" dirty="0" err="1"/>
              <a:t>üçün</a:t>
            </a:r>
            <a:r>
              <a:rPr lang="en-US" dirty="0"/>
              <a:t> </a:t>
            </a:r>
            <a:r>
              <a:rPr lang="en-US" dirty="0" err="1"/>
              <a:t>bir</a:t>
            </a:r>
            <a:r>
              <a:rPr lang="en-US" dirty="0"/>
              <a:t> </a:t>
            </a:r>
            <a:r>
              <a:rPr lang="en-US" dirty="0" err="1"/>
              <a:t>neçə</a:t>
            </a:r>
            <a:r>
              <a:rPr lang="en-US" dirty="0"/>
              <a:t> variant var. </a:t>
            </a:r>
            <a:r>
              <a:rPr lang="en-US" dirty="0" err="1"/>
              <a:t>Bununla</a:t>
            </a:r>
            <a:r>
              <a:rPr lang="en-US" dirty="0"/>
              <a:t> </a:t>
            </a:r>
            <a:r>
              <a:rPr lang="en-US" dirty="0" err="1"/>
              <a:t>belə</a:t>
            </a:r>
            <a:r>
              <a:rPr lang="en-US" dirty="0"/>
              <a:t>, </a:t>
            </a:r>
            <a:r>
              <a:rPr lang="en-US" dirty="0" err="1"/>
              <a:t>əksər</a:t>
            </a:r>
            <a:r>
              <a:rPr lang="en-US" dirty="0"/>
              <a:t> </a:t>
            </a:r>
            <a:r>
              <a:rPr lang="en-US" dirty="0" err="1"/>
              <a:t>ekspertlər</a:t>
            </a:r>
            <a:r>
              <a:rPr lang="en-US" dirty="0"/>
              <a:t> </a:t>
            </a:r>
            <a:r>
              <a:rPr lang="en-US" dirty="0" err="1"/>
              <a:t>böyrək</a:t>
            </a:r>
            <a:r>
              <a:rPr lang="en-US" dirty="0"/>
              <a:t> </a:t>
            </a:r>
            <a:r>
              <a:rPr lang="en-US" dirty="0" err="1"/>
              <a:t>funksiyasının</a:t>
            </a:r>
            <a:r>
              <a:rPr lang="en-US" dirty="0"/>
              <a:t> </a:t>
            </a:r>
            <a:r>
              <a:rPr lang="en-US" dirty="0" err="1"/>
              <a:t>pozulması</a:t>
            </a:r>
            <a:r>
              <a:rPr lang="en-US" dirty="0"/>
              <a:t> </a:t>
            </a:r>
            <a:r>
              <a:rPr lang="en-US" dirty="0" err="1"/>
              <a:t>və</a:t>
            </a:r>
            <a:r>
              <a:rPr lang="en-US" dirty="0"/>
              <a:t> </a:t>
            </a:r>
            <a:r>
              <a:rPr lang="en-US" dirty="0" err="1"/>
              <a:t>elektrolit</a:t>
            </a:r>
            <a:r>
              <a:rPr lang="en-US" dirty="0"/>
              <a:t> </a:t>
            </a:r>
            <a:r>
              <a:rPr lang="en-US" dirty="0" err="1"/>
              <a:t>balansı</a:t>
            </a:r>
            <a:r>
              <a:rPr lang="en-US" dirty="0"/>
              <a:t> </a:t>
            </a:r>
            <a:r>
              <a:rPr lang="en-US" dirty="0" err="1"/>
              <a:t>pozulmasını</a:t>
            </a:r>
            <a:r>
              <a:rPr lang="en-US" dirty="0"/>
              <a:t> </a:t>
            </a:r>
            <a:r>
              <a:rPr lang="en-US" dirty="0" err="1"/>
              <a:t>risklərinin</a:t>
            </a:r>
            <a:r>
              <a:rPr lang="en-US" dirty="0"/>
              <a:t> </a:t>
            </a:r>
            <a:r>
              <a:rPr lang="en-US" dirty="0" err="1"/>
              <a:t>qarşısını</a:t>
            </a:r>
            <a:r>
              <a:rPr lang="en-US" dirty="0"/>
              <a:t> </a:t>
            </a:r>
            <a:r>
              <a:rPr lang="en-US" dirty="0" err="1"/>
              <a:t>almaq</a:t>
            </a:r>
            <a:r>
              <a:rPr lang="en-US" dirty="0"/>
              <a:t> </a:t>
            </a:r>
            <a:r>
              <a:rPr lang="en-US" dirty="0" err="1"/>
              <a:t>üçün</a:t>
            </a:r>
            <a:r>
              <a:rPr lang="en-US" dirty="0"/>
              <a:t> </a:t>
            </a:r>
            <a:r>
              <a:rPr lang="en-US" dirty="0" err="1"/>
              <a:t>kombinə</a:t>
            </a:r>
            <a:r>
              <a:rPr lang="en-US" dirty="0"/>
              <a:t> </a:t>
            </a:r>
            <a:r>
              <a:rPr lang="en-US" dirty="0" err="1"/>
              <a:t>edilmiş</a:t>
            </a:r>
            <a:r>
              <a:rPr lang="en-US" dirty="0"/>
              <a:t> </a:t>
            </a:r>
            <a:r>
              <a:rPr lang="en-US" dirty="0" err="1"/>
              <a:t>terapiyanın</a:t>
            </a:r>
            <a:r>
              <a:rPr lang="en-US" dirty="0"/>
              <a:t> </a:t>
            </a:r>
            <a:r>
              <a:rPr lang="en-US" dirty="0" err="1"/>
              <a:t>ilgək</a:t>
            </a:r>
            <a:r>
              <a:rPr lang="en-US" dirty="0"/>
              <a:t> </a:t>
            </a:r>
            <a:r>
              <a:rPr lang="en-US" dirty="0" err="1"/>
              <a:t>diuretiklərin</a:t>
            </a:r>
            <a:r>
              <a:rPr lang="en-US" dirty="0"/>
              <a:t> </a:t>
            </a:r>
            <a:r>
              <a:rPr lang="en-US" dirty="0" err="1"/>
              <a:t>dozası</a:t>
            </a:r>
            <a:r>
              <a:rPr lang="en-US" dirty="0"/>
              <a:t> </a:t>
            </a:r>
            <a:r>
              <a:rPr lang="en-US" dirty="0" err="1"/>
              <a:t>optimallaşdırılana</a:t>
            </a:r>
            <a:r>
              <a:rPr lang="en-US" dirty="0"/>
              <a:t> </a:t>
            </a:r>
            <a:r>
              <a:rPr lang="en-US" dirty="0" err="1"/>
              <a:t>qədər</a:t>
            </a:r>
            <a:r>
              <a:rPr lang="en-US" dirty="0"/>
              <a:t> </a:t>
            </a:r>
            <a:r>
              <a:rPr lang="en-US" dirty="0" err="1"/>
              <a:t>təxirə</a:t>
            </a:r>
            <a:r>
              <a:rPr lang="en-US" dirty="0"/>
              <a:t> </a:t>
            </a:r>
            <a:r>
              <a:rPr lang="en-US" dirty="0" err="1"/>
              <a:t>salınmasını</a:t>
            </a:r>
            <a:r>
              <a:rPr lang="en-US" dirty="0"/>
              <a:t> </a:t>
            </a:r>
            <a:r>
              <a:rPr lang="en-US" dirty="0" err="1"/>
              <a:t>tövsiyə</a:t>
            </a:r>
            <a:r>
              <a:rPr lang="en-US" dirty="0"/>
              <a:t> </a:t>
            </a:r>
            <a:r>
              <a:rPr lang="en-US" dirty="0" err="1"/>
              <a:t>edir</a:t>
            </a:r>
            <a:r>
              <a:rPr lang="en-US" dirty="0"/>
              <a:t> .</a:t>
            </a:r>
          </a:p>
        </p:txBody>
      </p:sp>
      <p:sp>
        <p:nvSpPr>
          <p:cNvPr id="9" name="TextBox 8">
            <a:extLst>
              <a:ext uri="{FF2B5EF4-FFF2-40B4-BE49-F238E27FC236}">
                <a16:creationId xmlns:a16="http://schemas.microsoft.com/office/drawing/2014/main" id="{8B5CDECF-9E37-79E3-FD4E-CE8C49095DE1}"/>
              </a:ext>
            </a:extLst>
          </p:cNvPr>
          <p:cNvSpPr txBox="1"/>
          <p:nvPr/>
        </p:nvSpPr>
        <p:spPr>
          <a:xfrm>
            <a:off x="660710" y="2664470"/>
            <a:ext cx="6094140" cy="461665"/>
          </a:xfrm>
          <a:prstGeom prst="rect">
            <a:avLst/>
          </a:prstGeom>
          <a:noFill/>
        </p:spPr>
        <p:txBody>
          <a:bodyPr wrap="square">
            <a:spAutoFit/>
          </a:bodyPr>
          <a:lstStyle/>
          <a:p>
            <a:r>
              <a:rPr lang="en-US" sz="2400" dirty="0" err="1">
                <a:solidFill>
                  <a:schemeClr val="accent2"/>
                </a:solidFill>
              </a:rPr>
              <a:t>Birinci</a:t>
            </a:r>
            <a:r>
              <a:rPr lang="en-US" sz="2400" dirty="0">
                <a:solidFill>
                  <a:schemeClr val="accent2"/>
                </a:solidFill>
              </a:rPr>
              <a:t> </a:t>
            </a:r>
            <a:r>
              <a:rPr lang="en-US" sz="2400" dirty="0" err="1">
                <a:solidFill>
                  <a:schemeClr val="accent2"/>
                </a:solidFill>
              </a:rPr>
              <a:t>sıra</a:t>
            </a:r>
            <a:r>
              <a:rPr lang="en-US" sz="2400" dirty="0">
                <a:solidFill>
                  <a:schemeClr val="accent2"/>
                </a:solidFill>
              </a:rPr>
              <a:t> </a:t>
            </a:r>
            <a:r>
              <a:rPr lang="en-US" sz="2400" dirty="0" err="1">
                <a:solidFill>
                  <a:schemeClr val="accent2"/>
                </a:solidFill>
              </a:rPr>
              <a:t>terapiya</a:t>
            </a:r>
            <a:r>
              <a:rPr lang="en-US" sz="2400" dirty="0">
                <a:solidFill>
                  <a:schemeClr val="accent2"/>
                </a:solidFill>
              </a:rPr>
              <a:t>: </a:t>
            </a:r>
            <a:r>
              <a:rPr lang="en-US" sz="2400" dirty="0" err="1">
                <a:solidFill>
                  <a:schemeClr val="accent1"/>
                </a:solidFill>
              </a:rPr>
              <a:t>tiazid</a:t>
            </a:r>
            <a:r>
              <a:rPr lang="en-US" sz="2400" dirty="0">
                <a:solidFill>
                  <a:schemeClr val="accent1"/>
                </a:solidFill>
              </a:rPr>
              <a:t> </a:t>
            </a:r>
            <a:r>
              <a:rPr lang="en-US" sz="2400" dirty="0" err="1">
                <a:solidFill>
                  <a:schemeClr val="accent1"/>
                </a:solidFill>
              </a:rPr>
              <a:t>diuretiklər</a:t>
            </a:r>
            <a:endParaRPr lang="en-US" sz="2400" dirty="0">
              <a:solidFill>
                <a:schemeClr val="accent1"/>
              </a:solidFill>
            </a:endParaRPr>
          </a:p>
        </p:txBody>
      </p:sp>
      <p:sp>
        <p:nvSpPr>
          <p:cNvPr id="11" name="TextBox 10">
            <a:extLst>
              <a:ext uri="{FF2B5EF4-FFF2-40B4-BE49-F238E27FC236}">
                <a16:creationId xmlns:a16="http://schemas.microsoft.com/office/drawing/2014/main" id="{2134A87C-A0B6-B9CC-5851-802E74D491D4}"/>
              </a:ext>
            </a:extLst>
          </p:cNvPr>
          <p:cNvSpPr txBox="1"/>
          <p:nvPr/>
        </p:nvSpPr>
        <p:spPr>
          <a:xfrm>
            <a:off x="660710" y="3429000"/>
            <a:ext cx="7836519" cy="2031325"/>
          </a:xfrm>
          <a:prstGeom prst="rect">
            <a:avLst/>
          </a:prstGeom>
          <a:noFill/>
        </p:spPr>
        <p:txBody>
          <a:bodyPr wrap="square">
            <a:spAutoFit/>
          </a:bodyPr>
          <a:lstStyle/>
          <a:p>
            <a:r>
              <a:rPr lang="en-US" dirty="0" err="1"/>
              <a:t>Tiazid</a:t>
            </a:r>
            <a:r>
              <a:rPr lang="en-US" dirty="0"/>
              <a:t> </a:t>
            </a:r>
            <a:r>
              <a:rPr lang="en-US" dirty="0" err="1"/>
              <a:t>diuretikləri</a:t>
            </a:r>
            <a:r>
              <a:rPr lang="en-US" dirty="0"/>
              <a:t> </a:t>
            </a:r>
            <a:r>
              <a:rPr lang="en-US" dirty="0" err="1"/>
              <a:t>xroniki</a:t>
            </a:r>
            <a:r>
              <a:rPr lang="en-US" dirty="0"/>
              <a:t> </a:t>
            </a:r>
            <a:r>
              <a:rPr lang="en-US" dirty="0" err="1"/>
              <a:t>ilgək</a:t>
            </a:r>
            <a:r>
              <a:rPr lang="en-US" dirty="0"/>
              <a:t> </a:t>
            </a:r>
            <a:r>
              <a:rPr lang="en-US" dirty="0" err="1"/>
              <a:t>diuretiklərin</a:t>
            </a:r>
            <a:r>
              <a:rPr lang="en-US" dirty="0"/>
              <a:t> </a:t>
            </a:r>
            <a:r>
              <a:rPr lang="en-US" dirty="0" err="1"/>
              <a:t>istifadəsi</a:t>
            </a:r>
            <a:r>
              <a:rPr lang="en-US" dirty="0"/>
              <a:t> </a:t>
            </a:r>
            <a:r>
              <a:rPr lang="en-US" dirty="0" err="1"/>
              <a:t>ilə</a:t>
            </a:r>
            <a:r>
              <a:rPr lang="en-US" dirty="0"/>
              <a:t> </a:t>
            </a:r>
            <a:r>
              <a:rPr lang="en-US" dirty="0" err="1"/>
              <a:t>baş</a:t>
            </a:r>
            <a:r>
              <a:rPr lang="en-US" dirty="0"/>
              <a:t> </a:t>
            </a:r>
            <a:r>
              <a:rPr lang="en-US" dirty="0" err="1"/>
              <a:t>verən</a:t>
            </a:r>
            <a:r>
              <a:rPr lang="en-US" dirty="0"/>
              <a:t> distal </a:t>
            </a:r>
            <a:r>
              <a:rPr lang="en-US" dirty="0" err="1"/>
              <a:t>qıvrım</a:t>
            </a:r>
            <a:r>
              <a:rPr lang="en-US" dirty="0"/>
              <a:t> </a:t>
            </a:r>
            <a:r>
              <a:rPr lang="en-US" dirty="0" err="1"/>
              <a:t>borucuğun</a:t>
            </a:r>
            <a:r>
              <a:rPr lang="en-US" dirty="0"/>
              <a:t> </a:t>
            </a:r>
            <a:r>
              <a:rPr lang="en-US" dirty="0" err="1"/>
              <a:t>artan</a:t>
            </a:r>
            <a:r>
              <a:rPr lang="en-US" dirty="0"/>
              <a:t> natrium </a:t>
            </a:r>
            <a:r>
              <a:rPr lang="az-Latn-AZ" dirty="0"/>
              <a:t>hərisliyini </a:t>
            </a:r>
            <a:r>
              <a:rPr lang="en-US" dirty="0" err="1"/>
              <a:t>aradan</a:t>
            </a:r>
            <a:r>
              <a:rPr lang="en-US" dirty="0"/>
              <a:t> </a:t>
            </a:r>
            <a:r>
              <a:rPr lang="en-US" dirty="0" err="1"/>
              <a:t>qaldırır</a:t>
            </a:r>
            <a:r>
              <a:rPr lang="en-US" dirty="0"/>
              <a:t>. </a:t>
            </a:r>
            <a:r>
              <a:rPr lang="en-US" dirty="0" err="1"/>
              <a:t>Ümumi</a:t>
            </a:r>
            <a:r>
              <a:rPr lang="en-US" dirty="0"/>
              <a:t> </a:t>
            </a:r>
            <a:r>
              <a:rPr lang="en-US" dirty="0" err="1"/>
              <a:t>istifadə</a:t>
            </a:r>
            <a:r>
              <a:rPr lang="en-US" dirty="0"/>
              <a:t> </a:t>
            </a:r>
            <a:r>
              <a:rPr lang="en-US" dirty="0" err="1"/>
              <a:t>edilən</a:t>
            </a:r>
            <a:r>
              <a:rPr lang="en-US" dirty="0"/>
              <a:t> </a:t>
            </a:r>
            <a:r>
              <a:rPr lang="en-US" dirty="0" err="1"/>
              <a:t>tiazid</a:t>
            </a:r>
            <a:r>
              <a:rPr lang="en-US" dirty="0"/>
              <a:t> </a:t>
            </a:r>
            <a:r>
              <a:rPr lang="en-US" dirty="0" err="1"/>
              <a:t>diuretiklər</a:t>
            </a:r>
            <a:r>
              <a:rPr lang="en-US" dirty="0"/>
              <a:t> </a:t>
            </a:r>
            <a:r>
              <a:rPr lang="en-US" dirty="0" err="1"/>
              <a:t>metolazon</a:t>
            </a:r>
            <a:r>
              <a:rPr lang="en-US" dirty="0"/>
              <a:t> </a:t>
            </a:r>
            <a:r>
              <a:rPr lang="en-US" dirty="0" err="1"/>
              <a:t>və</a:t>
            </a:r>
            <a:r>
              <a:rPr lang="en-US" dirty="0"/>
              <a:t> </a:t>
            </a:r>
            <a:r>
              <a:rPr lang="en-US" dirty="0" err="1"/>
              <a:t>hidroxlortiaziddir</a:t>
            </a:r>
            <a:r>
              <a:rPr lang="en-US" dirty="0"/>
              <a:t>, </a:t>
            </a:r>
            <a:r>
              <a:rPr lang="en-US" dirty="0" err="1"/>
              <a:t>lakin</a:t>
            </a:r>
            <a:r>
              <a:rPr lang="en-US" dirty="0"/>
              <a:t> </a:t>
            </a:r>
            <a:r>
              <a:rPr lang="en-US" dirty="0" err="1"/>
              <a:t>digər</a:t>
            </a:r>
            <a:r>
              <a:rPr lang="en-US" dirty="0"/>
              <a:t> </a:t>
            </a:r>
            <a:r>
              <a:rPr lang="en-US" dirty="0" err="1"/>
              <a:t>variantlar</a:t>
            </a:r>
            <a:r>
              <a:rPr lang="en-US" dirty="0"/>
              <a:t> </a:t>
            </a:r>
            <a:r>
              <a:rPr lang="en-US" dirty="0" err="1"/>
              <a:t>oxşar</a:t>
            </a:r>
            <a:r>
              <a:rPr lang="en-US" dirty="0"/>
              <a:t> </a:t>
            </a:r>
            <a:r>
              <a:rPr lang="en-US" dirty="0" err="1"/>
              <a:t>effektivliyə</a:t>
            </a:r>
            <a:r>
              <a:rPr lang="en-US" dirty="0"/>
              <a:t> </a:t>
            </a:r>
            <a:r>
              <a:rPr lang="en-US" dirty="0" err="1"/>
              <a:t>və</a:t>
            </a:r>
            <a:r>
              <a:rPr lang="en-US" dirty="0"/>
              <a:t> </a:t>
            </a:r>
            <a:r>
              <a:rPr lang="en-US" dirty="0" err="1"/>
              <a:t>mənfi</a:t>
            </a:r>
            <a:r>
              <a:rPr lang="en-US" dirty="0"/>
              <a:t> </a:t>
            </a:r>
            <a:r>
              <a:rPr lang="en-US" dirty="0" err="1"/>
              <a:t>təsir</a:t>
            </a:r>
            <a:r>
              <a:rPr lang="en-US" dirty="0"/>
              <a:t> </a:t>
            </a:r>
            <a:r>
              <a:rPr lang="en-US" dirty="0" err="1"/>
              <a:t>nisbətinə</a:t>
            </a:r>
            <a:r>
              <a:rPr lang="en-US" dirty="0"/>
              <a:t> </a:t>
            </a:r>
            <a:r>
              <a:rPr lang="en-US" dirty="0" err="1"/>
              <a:t>malikdir</a:t>
            </a:r>
            <a:r>
              <a:rPr lang="en-US" dirty="0"/>
              <a:t>. </a:t>
            </a:r>
            <a:r>
              <a:rPr lang="en-US" dirty="0" err="1"/>
              <a:t>Tiazidlərin</a:t>
            </a:r>
            <a:r>
              <a:rPr lang="en-US" dirty="0"/>
              <a:t> </a:t>
            </a:r>
            <a:r>
              <a:rPr lang="en-US" dirty="0" err="1"/>
              <a:t>istifadəsi</a:t>
            </a:r>
            <a:r>
              <a:rPr lang="en-US" dirty="0"/>
              <a:t> </a:t>
            </a:r>
            <a:r>
              <a:rPr lang="en-US" dirty="0" err="1"/>
              <a:t>üçün</a:t>
            </a:r>
            <a:r>
              <a:rPr lang="en-US" dirty="0"/>
              <a:t> </a:t>
            </a:r>
            <a:r>
              <a:rPr lang="en-US" dirty="0" err="1"/>
              <a:t>mövcud</a:t>
            </a:r>
            <a:r>
              <a:rPr lang="en-US" dirty="0"/>
              <a:t> </a:t>
            </a:r>
            <a:r>
              <a:rPr lang="en-US" dirty="0" err="1"/>
              <a:t>təlimatlar</a:t>
            </a:r>
            <a:r>
              <a:rPr lang="en-US" dirty="0"/>
              <a:t> </a:t>
            </a:r>
            <a:r>
              <a:rPr lang="en-US" dirty="0" err="1"/>
              <a:t>kiçik</a:t>
            </a:r>
            <a:r>
              <a:rPr lang="en-US" dirty="0"/>
              <a:t> </a:t>
            </a:r>
            <a:r>
              <a:rPr lang="en-US" dirty="0" err="1"/>
              <a:t>tədqiqatlara</a:t>
            </a:r>
            <a:r>
              <a:rPr lang="en-US" dirty="0"/>
              <a:t> </a:t>
            </a:r>
            <a:r>
              <a:rPr lang="en-US" dirty="0" err="1"/>
              <a:t>və</a:t>
            </a:r>
            <a:r>
              <a:rPr lang="en-US" dirty="0"/>
              <a:t> CARRESS-HF </a:t>
            </a:r>
            <a:r>
              <a:rPr lang="en-US" dirty="0" err="1"/>
              <a:t>sınaqlarına</a:t>
            </a:r>
            <a:r>
              <a:rPr lang="en-US" dirty="0"/>
              <a:t> (</a:t>
            </a:r>
            <a:r>
              <a:rPr lang="en-US" dirty="0" err="1"/>
              <a:t>Kəskin</a:t>
            </a:r>
            <a:r>
              <a:rPr lang="en-US" dirty="0"/>
              <a:t> </a:t>
            </a:r>
            <a:r>
              <a:rPr lang="en-US" dirty="0" err="1"/>
              <a:t>Dekompensasiya</a:t>
            </a:r>
            <a:r>
              <a:rPr lang="en-US" dirty="0"/>
              <a:t> </a:t>
            </a:r>
            <a:r>
              <a:rPr lang="en-US" dirty="0" err="1"/>
              <a:t>olunmuş</a:t>
            </a:r>
            <a:r>
              <a:rPr lang="en-US" dirty="0"/>
              <a:t> Ürək </a:t>
            </a:r>
            <a:r>
              <a:rPr lang="en-US" dirty="0" err="1"/>
              <a:t>Çatışmazlığında</a:t>
            </a:r>
            <a:r>
              <a:rPr lang="en-US" dirty="0"/>
              <a:t> </a:t>
            </a:r>
            <a:r>
              <a:rPr lang="en-US" dirty="0" err="1"/>
              <a:t>Kardiorenal</a:t>
            </a:r>
            <a:r>
              <a:rPr lang="en-US" dirty="0"/>
              <a:t> </a:t>
            </a:r>
            <a:r>
              <a:rPr lang="en-US" dirty="0" err="1"/>
              <a:t>Xilasetmə</a:t>
            </a:r>
            <a:r>
              <a:rPr lang="en-US" dirty="0"/>
              <a:t> </a:t>
            </a:r>
            <a:r>
              <a:rPr lang="en-US" dirty="0" err="1"/>
              <a:t>Tədqiqatı</a:t>
            </a:r>
            <a:r>
              <a:rPr lang="en-US" dirty="0"/>
              <a:t>) </a:t>
            </a:r>
            <a:r>
              <a:rPr lang="en-US" dirty="0" err="1"/>
              <a:t>əsaslanır</a:t>
            </a:r>
            <a:r>
              <a:rPr lang="en-US" dirty="0"/>
              <a:t>, </a:t>
            </a:r>
            <a:r>
              <a:rPr lang="en-US" dirty="0" err="1"/>
              <a:t>burada</a:t>
            </a:r>
            <a:r>
              <a:rPr lang="en-US" dirty="0"/>
              <a:t> </a:t>
            </a:r>
            <a:r>
              <a:rPr lang="en-US" dirty="0" err="1"/>
              <a:t>mərhələli</a:t>
            </a:r>
            <a:r>
              <a:rPr lang="en-US" dirty="0"/>
              <a:t> </a:t>
            </a:r>
            <a:r>
              <a:rPr lang="en-US" dirty="0" err="1"/>
              <a:t>farmakoloji</a:t>
            </a:r>
            <a:r>
              <a:rPr lang="en-US" dirty="0"/>
              <a:t> </a:t>
            </a:r>
            <a:r>
              <a:rPr lang="en-US" dirty="0" err="1"/>
              <a:t>alqoritmdə</a:t>
            </a:r>
            <a:r>
              <a:rPr lang="en-US" dirty="0"/>
              <a:t> </a:t>
            </a:r>
            <a:r>
              <a:rPr lang="en-US" dirty="0" err="1"/>
              <a:t>istifadə</a:t>
            </a:r>
            <a:r>
              <a:rPr lang="en-US" dirty="0"/>
              <a:t> </a:t>
            </a:r>
            <a:r>
              <a:rPr lang="en-US" dirty="0" err="1"/>
              <a:t>edilən</a:t>
            </a:r>
            <a:r>
              <a:rPr lang="en-US" dirty="0"/>
              <a:t> </a:t>
            </a:r>
            <a:r>
              <a:rPr lang="en-US" dirty="0" err="1"/>
              <a:t>tiazidlər</a:t>
            </a:r>
            <a:r>
              <a:rPr lang="en-US" dirty="0"/>
              <a:t> </a:t>
            </a:r>
            <a:r>
              <a:rPr lang="en-US" dirty="0" err="1"/>
              <a:t>ultrafiltrasiya</a:t>
            </a:r>
            <a:r>
              <a:rPr lang="en-US" dirty="0"/>
              <a:t> </a:t>
            </a:r>
            <a:r>
              <a:rPr lang="en-US" dirty="0" err="1"/>
              <a:t>ilə</a:t>
            </a:r>
            <a:r>
              <a:rPr lang="en-US" dirty="0"/>
              <a:t> </a:t>
            </a:r>
            <a:r>
              <a:rPr lang="en-US" dirty="0" err="1"/>
              <a:t>müqayisə</a:t>
            </a:r>
            <a:r>
              <a:rPr lang="en-US" dirty="0"/>
              <a:t> </a:t>
            </a:r>
            <a:r>
              <a:rPr lang="en-US" dirty="0" err="1"/>
              <a:t>edilir</a:t>
            </a:r>
            <a:r>
              <a:rPr lang="en-US" dirty="0"/>
              <a:t>.</a:t>
            </a:r>
          </a:p>
        </p:txBody>
      </p:sp>
      <p:pic>
        <p:nvPicPr>
          <p:cNvPr id="4" name="Picture 3">
            <a:extLst>
              <a:ext uri="{FF2B5EF4-FFF2-40B4-BE49-F238E27FC236}">
                <a16:creationId xmlns:a16="http://schemas.microsoft.com/office/drawing/2014/main" id="{996F3CCA-1B0D-CB6D-F647-D2ED63A8EBE4}"/>
              </a:ext>
            </a:extLst>
          </p:cNvPr>
          <p:cNvPicPr>
            <a:picLocks noChangeAspect="1"/>
          </p:cNvPicPr>
          <p:nvPr/>
        </p:nvPicPr>
        <p:blipFill>
          <a:blip r:embed="rId2"/>
          <a:stretch>
            <a:fillRect/>
          </a:stretch>
        </p:blipFill>
        <p:spPr>
          <a:xfrm>
            <a:off x="10115938" y="6044665"/>
            <a:ext cx="1797142" cy="571529"/>
          </a:xfrm>
          <a:prstGeom prst="rect">
            <a:avLst/>
          </a:prstGeom>
        </p:spPr>
      </p:pic>
    </p:spTree>
    <p:extLst>
      <p:ext uri="{BB962C8B-B14F-4D97-AF65-F5344CB8AC3E}">
        <p14:creationId xmlns:p14="http://schemas.microsoft.com/office/powerpoint/2010/main" val="13180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C97601-FFA0-EDD5-0A63-3770B311079A}"/>
              </a:ext>
            </a:extLst>
          </p:cNvPr>
          <p:cNvSpPr txBox="1"/>
          <p:nvPr/>
        </p:nvSpPr>
        <p:spPr>
          <a:xfrm>
            <a:off x="348476" y="244656"/>
            <a:ext cx="7791914" cy="461665"/>
          </a:xfrm>
          <a:prstGeom prst="rect">
            <a:avLst/>
          </a:prstGeom>
          <a:noFill/>
        </p:spPr>
        <p:txBody>
          <a:bodyPr wrap="square">
            <a:spAutoFit/>
          </a:bodyPr>
          <a:lstStyle/>
          <a:p>
            <a:r>
              <a:rPr lang="en-US" sz="2400" dirty="0" err="1">
                <a:solidFill>
                  <a:schemeClr val="accent2"/>
                </a:solidFill>
              </a:rPr>
              <a:t>İkinci</a:t>
            </a:r>
            <a:r>
              <a:rPr lang="en-US" sz="2400" dirty="0">
                <a:solidFill>
                  <a:schemeClr val="accent2"/>
                </a:solidFill>
              </a:rPr>
              <a:t> </a:t>
            </a:r>
            <a:r>
              <a:rPr lang="en-US" sz="2400" dirty="0" err="1">
                <a:solidFill>
                  <a:schemeClr val="accent2"/>
                </a:solidFill>
              </a:rPr>
              <a:t>sıra</a:t>
            </a:r>
            <a:r>
              <a:rPr lang="en-US" sz="2400" dirty="0">
                <a:solidFill>
                  <a:schemeClr val="accent2"/>
                </a:solidFill>
              </a:rPr>
              <a:t> </a:t>
            </a:r>
            <a:r>
              <a:rPr lang="en-US" sz="2400" dirty="0" err="1">
                <a:solidFill>
                  <a:schemeClr val="accent2"/>
                </a:solidFill>
              </a:rPr>
              <a:t>terapiya</a:t>
            </a:r>
            <a:r>
              <a:rPr lang="en-US" sz="2400" dirty="0">
                <a:solidFill>
                  <a:schemeClr val="accent2"/>
                </a:solidFill>
              </a:rPr>
              <a:t>: </a:t>
            </a:r>
            <a:r>
              <a:rPr lang="en-US" sz="2400" dirty="0" err="1">
                <a:solidFill>
                  <a:schemeClr val="accent1"/>
                </a:solidFill>
              </a:rPr>
              <a:t>asetazolamid</a:t>
            </a:r>
            <a:r>
              <a:rPr lang="en-US" sz="2400" dirty="0">
                <a:solidFill>
                  <a:schemeClr val="accent1"/>
                </a:solidFill>
              </a:rPr>
              <a:t>, kalium </a:t>
            </a:r>
            <a:r>
              <a:rPr lang="en-US" sz="2400" dirty="0" err="1">
                <a:solidFill>
                  <a:schemeClr val="accent1"/>
                </a:solidFill>
              </a:rPr>
              <a:t>saxlayan</a:t>
            </a:r>
            <a:r>
              <a:rPr lang="en-US" sz="2400" dirty="0">
                <a:solidFill>
                  <a:schemeClr val="accent1"/>
                </a:solidFill>
              </a:rPr>
              <a:t> </a:t>
            </a:r>
            <a:r>
              <a:rPr lang="en-US" sz="2400" dirty="0" err="1">
                <a:solidFill>
                  <a:schemeClr val="accent1"/>
                </a:solidFill>
              </a:rPr>
              <a:t>diuretiklər</a:t>
            </a:r>
            <a:endParaRPr lang="en-US" sz="2400" dirty="0">
              <a:solidFill>
                <a:schemeClr val="accent1"/>
              </a:solidFill>
            </a:endParaRPr>
          </a:p>
        </p:txBody>
      </p:sp>
      <p:sp>
        <p:nvSpPr>
          <p:cNvPr id="5" name="TextBox 4">
            <a:extLst>
              <a:ext uri="{FF2B5EF4-FFF2-40B4-BE49-F238E27FC236}">
                <a16:creationId xmlns:a16="http://schemas.microsoft.com/office/drawing/2014/main" id="{B920DEDF-8A82-3A5B-B6FF-202D5FA33753}"/>
              </a:ext>
            </a:extLst>
          </p:cNvPr>
          <p:cNvSpPr txBox="1"/>
          <p:nvPr/>
        </p:nvSpPr>
        <p:spPr>
          <a:xfrm>
            <a:off x="348476" y="1120676"/>
            <a:ext cx="10526751" cy="2308324"/>
          </a:xfrm>
          <a:prstGeom prst="rect">
            <a:avLst/>
          </a:prstGeom>
          <a:noFill/>
        </p:spPr>
        <p:txBody>
          <a:bodyPr wrap="square">
            <a:spAutoFit/>
          </a:bodyPr>
          <a:lstStyle/>
          <a:p>
            <a:r>
              <a:rPr lang="en-US" dirty="0" err="1"/>
              <a:t>Tək</a:t>
            </a:r>
            <a:r>
              <a:rPr lang="en-US" dirty="0"/>
              <a:t> </a:t>
            </a:r>
            <a:r>
              <a:rPr lang="en-US" dirty="0" err="1"/>
              <a:t>başına</a:t>
            </a:r>
            <a:r>
              <a:rPr lang="en-US" dirty="0"/>
              <a:t> </a:t>
            </a:r>
            <a:r>
              <a:rPr lang="en-US" dirty="0" err="1"/>
              <a:t>zəif</a:t>
            </a:r>
            <a:r>
              <a:rPr lang="en-US" dirty="0"/>
              <a:t> </a:t>
            </a:r>
            <a:r>
              <a:rPr lang="en-US" dirty="0" err="1"/>
              <a:t>bir</a:t>
            </a:r>
            <a:r>
              <a:rPr lang="en-US" dirty="0"/>
              <a:t> </a:t>
            </a:r>
            <a:r>
              <a:rPr lang="en-US" dirty="0" err="1"/>
              <a:t>diüretik</a:t>
            </a:r>
            <a:r>
              <a:rPr lang="en-US" dirty="0"/>
              <a:t> </a:t>
            </a:r>
            <a:r>
              <a:rPr lang="en-US" dirty="0" err="1"/>
              <a:t>olsa</a:t>
            </a:r>
            <a:r>
              <a:rPr lang="en-US" dirty="0"/>
              <a:t> da, </a:t>
            </a:r>
            <a:r>
              <a:rPr lang="en-US" dirty="0" err="1"/>
              <a:t>karbonik</a:t>
            </a:r>
            <a:r>
              <a:rPr lang="en-US" dirty="0"/>
              <a:t> </a:t>
            </a:r>
            <a:r>
              <a:rPr lang="en-US" dirty="0" err="1"/>
              <a:t>anhidraz</a:t>
            </a:r>
            <a:r>
              <a:rPr lang="en-US" dirty="0"/>
              <a:t> </a:t>
            </a:r>
            <a:r>
              <a:rPr lang="en-US" dirty="0" err="1"/>
              <a:t>ingibitoru</a:t>
            </a:r>
            <a:r>
              <a:rPr lang="en-US" dirty="0"/>
              <a:t> </a:t>
            </a:r>
            <a:r>
              <a:rPr lang="en-US" dirty="0" err="1"/>
              <a:t>asetazolamidin</a:t>
            </a:r>
            <a:r>
              <a:rPr lang="en-US" dirty="0"/>
              <a:t> </a:t>
            </a:r>
            <a:r>
              <a:rPr lang="en-US" dirty="0" err="1"/>
              <a:t>proksimal</a:t>
            </a:r>
            <a:r>
              <a:rPr lang="en-US" dirty="0"/>
              <a:t> </a:t>
            </a:r>
            <a:r>
              <a:rPr lang="en-US" dirty="0" err="1"/>
              <a:t>borularda</a:t>
            </a:r>
            <a:r>
              <a:rPr lang="en-US" dirty="0"/>
              <a:t> natrium </a:t>
            </a:r>
            <a:r>
              <a:rPr lang="en-US" dirty="0" err="1"/>
              <a:t>bikarbonatın</a:t>
            </a:r>
            <a:r>
              <a:rPr lang="en-US" dirty="0"/>
              <a:t> </a:t>
            </a:r>
            <a:r>
              <a:rPr lang="en-US" dirty="0" err="1"/>
              <a:t>reabsorbsiyasını</a:t>
            </a:r>
            <a:r>
              <a:rPr lang="en-US" dirty="0"/>
              <a:t> </a:t>
            </a:r>
            <a:r>
              <a:rPr lang="en-US" dirty="0" err="1"/>
              <a:t>azaltmaqla</a:t>
            </a:r>
            <a:r>
              <a:rPr lang="en-US" dirty="0"/>
              <a:t> </a:t>
            </a:r>
            <a:r>
              <a:rPr lang="en-US" dirty="0" err="1"/>
              <a:t>ilgək</a:t>
            </a:r>
            <a:r>
              <a:rPr lang="en-US" dirty="0"/>
              <a:t> </a:t>
            </a:r>
            <a:r>
              <a:rPr lang="en-US" dirty="0" err="1"/>
              <a:t>diuretikin</a:t>
            </a:r>
            <a:r>
              <a:rPr lang="en-US" dirty="0"/>
              <a:t> </a:t>
            </a:r>
            <a:r>
              <a:rPr lang="en-US" dirty="0" err="1"/>
              <a:t>təsirini</a:t>
            </a:r>
            <a:r>
              <a:rPr lang="en-US" dirty="0"/>
              <a:t> </a:t>
            </a:r>
            <a:r>
              <a:rPr lang="en-US" dirty="0" err="1"/>
              <a:t>gücləndirdiyi</a:t>
            </a:r>
            <a:r>
              <a:rPr lang="en-US" dirty="0"/>
              <a:t> </a:t>
            </a:r>
            <a:r>
              <a:rPr lang="en-US" dirty="0" err="1"/>
              <a:t>göstərilmişdir</a:t>
            </a:r>
            <a:r>
              <a:rPr lang="en-US" dirty="0"/>
              <a:t> . Bu, Henle </a:t>
            </a:r>
            <a:r>
              <a:rPr lang="en-US" dirty="0" err="1"/>
              <a:t>ilgəyinə</a:t>
            </a:r>
            <a:r>
              <a:rPr lang="en-US" dirty="0"/>
              <a:t> </a:t>
            </a:r>
            <a:r>
              <a:rPr lang="en-US" dirty="0" err="1"/>
              <a:t>daha</a:t>
            </a:r>
            <a:r>
              <a:rPr lang="en-US" dirty="0"/>
              <a:t> </a:t>
            </a:r>
            <a:r>
              <a:rPr lang="en-US" dirty="0" err="1"/>
              <a:t>çox</a:t>
            </a:r>
            <a:r>
              <a:rPr lang="en-US" dirty="0"/>
              <a:t> natrium </a:t>
            </a:r>
            <a:r>
              <a:rPr lang="en-US" dirty="0" err="1"/>
              <a:t>çatdırılmasına</a:t>
            </a:r>
            <a:r>
              <a:rPr lang="en-US" dirty="0"/>
              <a:t> </a:t>
            </a:r>
            <a:r>
              <a:rPr lang="en-US" dirty="0" err="1"/>
              <a:t>imkan</a:t>
            </a:r>
            <a:r>
              <a:rPr lang="en-US" dirty="0"/>
              <a:t> </a:t>
            </a:r>
            <a:r>
              <a:rPr lang="en-US" dirty="0" err="1"/>
              <a:t>verir</a:t>
            </a:r>
            <a:r>
              <a:rPr lang="en-US" dirty="0"/>
              <a:t>, </a:t>
            </a:r>
            <a:r>
              <a:rPr lang="en-US" dirty="0" err="1"/>
              <a:t>lakin</a:t>
            </a:r>
            <a:r>
              <a:rPr lang="en-US" dirty="0"/>
              <a:t> </a:t>
            </a:r>
            <a:r>
              <a:rPr lang="en-US" dirty="0" err="1"/>
              <a:t>tolerantlıq</a:t>
            </a:r>
            <a:r>
              <a:rPr lang="en-US" dirty="0"/>
              <a:t> 72 </a:t>
            </a:r>
            <a:r>
              <a:rPr lang="en-US" dirty="0" err="1"/>
              <a:t>saatdan</a:t>
            </a:r>
            <a:r>
              <a:rPr lang="en-US" dirty="0"/>
              <a:t> </a:t>
            </a:r>
            <a:r>
              <a:rPr lang="en-US" dirty="0" err="1"/>
              <a:t>sonra</a:t>
            </a:r>
            <a:r>
              <a:rPr lang="en-US" dirty="0"/>
              <a:t> </a:t>
            </a:r>
            <a:r>
              <a:rPr lang="en-US" dirty="0" err="1"/>
              <a:t>inkişaf</a:t>
            </a:r>
            <a:r>
              <a:rPr lang="en-US" dirty="0"/>
              <a:t> </a:t>
            </a:r>
            <a:r>
              <a:rPr lang="en-US" dirty="0" err="1"/>
              <a:t>edir</a:t>
            </a:r>
            <a:r>
              <a:rPr lang="en-US" dirty="0"/>
              <a:t>. </a:t>
            </a:r>
            <a:r>
              <a:rPr lang="en-US" dirty="0" err="1"/>
              <a:t>Asetazolamid</a:t>
            </a:r>
            <a:r>
              <a:rPr lang="en-US" dirty="0"/>
              <a:t> </a:t>
            </a:r>
            <a:r>
              <a:rPr lang="en-US" dirty="0" err="1"/>
              <a:t>həmçinin</a:t>
            </a:r>
            <a:r>
              <a:rPr lang="en-US" dirty="0"/>
              <a:t> </a:t>
            </a:r>
            <a:r>
              <a:rPr lang="en-US" dirty="0" err="1"/>
              <a:t>daxili</a:t>
            </a:r>
            <a:r>
              <a:rPr lang="en-US" dirty="0"/>
              <a:t> </a:t>
            </a:r>
            <a:r>
              <a:rPr lang="en-US" dirty="0" err="1"/>
              <a:t>böyrək</a:t>
            </a:r>
            <a:r>
              <a:rPr lang="en-US" dirty="0"/>
              <a:t> </a:t>
            </a:r>
            <a:r>
              <a:rPr lang="en-US" dirty="0" err="1"/>
              <a:t>vazodilatator</a:t>
            </a:r>
            <a:r>
              <a:rPr lang="en-US" dirty="0"/>
              <a:t> </a:t>
            </a:r>
            <a:r>
              <a:rPr lang="en-US" dirty="0" err="1"/>
              <a:t>təsirinə</a:t>
            </a:r>
            <a:r>
              <a:rPr lang="en-US" dirty="0"/>
              <a:t> </a:t>
            </a:r>
            <a:r>
              <a:rPr lang="en-US" dirty="0" err="1"/>
              <a:t>malikdir</a:t>
            </a:r>
            <a:r>
              <a:rPr lang="en-US" dirty="0"/>
              <a:t> </a:t>
            </a:r>
            <a:r>
              <a:rPr lang="en-US" dirty="0" err="1"/>
              <a:t>və</a:t>
            </a:r>
            <a:r>
              <a:rPr lang="en-US" dirty="0"/>
              <a:t> distal </a:t>
            </a:r>
            <a:r>
              <a:rPr lang="en-US" dirty="0" err="1"/>
              <a:t>nefronda</a:t>
            </a:r>
            <a:r>
              <a:rPr lang="en-US" dirty="0"/>
              <a:t> </a:t>
            </a:r>
            <a:r>
              <a:rPr lang="en-US" dirty="0" err="1"/>
              <a:t>xlorid-bikarbonat</a:t>
            </a:r>
            <a:r>
              <a:rPr lang="en-US" dirty="0"/>
              <a:t> </a:t>
            </a:r>
            <a:r>
              <a:rPr lang="en-US" dirty="0" err="1"/>
              <a:t>mübadiləsinin</a:t>
            </a:r>
            <a:r>
              <a:rPr lang="en-US" dirty="0"/>
              <a:t> pendrin </a:t>
            </a:r>
            <a:r>
              <a:rPr lang="en-US" dirty="0" err="1"/>
              <a:t>sistemini</a:t>
            </a:r>
            <a:r>
              <a:rPr lang="en-US" dirty="0"/>
              <a:t> </a:t>
            </a:r>
            <a:r>
              <a:rPr lang="en-US" dirty="0" err="1"/>
              <a:t>bloklayır</a:t>
            </a:r>
            <a:r>
              <a:rPr lang="en-US" dirty="0"/>
              <a:t>. </a:t>
            </a:r>
            <a:r>
              <a:rPr lang="en-US" dirty="0" err="1"/>
              <a:t>Asetazolamidlə</a:t>
            </a:r>
            <a:r>
              <a:rPr lang="en-US" dirty="0"/>
              <a:t> </a:t>
            </a:r>
            <a:r>
              <a:rPr lang="en-US" dirty="0" err="1"/>
              <a:t>kombinə</a:t>
            </a:r>
            <a:r>
              <a:rPr lang="en-US" dirty="0"/>
              <a:t> </a:t>
            </a:r>
            <a:r>
              <a:rPr lang="en-US" dirty="0" err="1"/>
              <a:t>edilmiş</a:t>
            </a:r>
            <a:r>
              <a:rPr lang="en-US" dirty="0"/>
              <a:t> </a:t>
            </a:r>
            <a:r>
              <a:rPr lang="en-US" dirty="0" err="1"/>
              <a:t>terapiya</a:t>
            </a:r>
            <a:r>
              <a:rPr lang="en-US" dirty="0"/>
              <a:t>, son ADVOR </a:t>
            </a:r>
            <a:r>
              <a:rPr lang="en-US" dirty="0" err="1"/>
              <a:t>sınağında</a:t>
            </a:r>
            <a:r>
              <a:rPr lang="en-US" dirty="0"/>
              <a:t> (</a:t>
            </a:r>
            <a:r>
              <a:rPr lang="en-US" dirty="0" err="1"/>
              <a:t>Asetazolamidin</a:t>
            </a:r>
            <a:r>
              <a:rPr lang="en-US" dirty="0"/>
              <a:t> </a:t>
            </a:r>
            <a:r>
              <a:rPr lang="en-US" dirty="0" err="1"/>
              <a:t>həcmin</a:t>
            </a:r>
            <a:r>
              <a:rPr lang="en-US" dirty="0"/>
              <a:t> </a:t>
            </a:r>
            <a:r>
              <a:rPr lang="en-US" dirty="0" err="1"/>
              <a:t>həddindən</a:t>
            </a:r>
            <a:r>
              <a:rPr lang="en-US" dirty="0"/>
              <a:t> </a:t>
            </a:r>
            <a:r>
              <a:rPr lang="en-US" dirty="0" err="1"/>
              <a:t>artıq</a:t>
            </a:r>
            <a:r>
              <a:rPr lang="en-US" dirty="0"/>
              <a:t> </a:t>
            </a:r>
            <a:r>
              <a:rPr lang="en-US" dirty="0" err="1"/>
              <a:t>yüklənməsi</a:t>
            </a:r>
            <a:r>
              <a:rPr lang="en-US" dirty="0"/>
              <a:t> </a:t>
            </a:r>
            <a:r>
              <a:rPr lang="en-US" dirty="0" err="1"/>
              <a:t>ilə</a:t>
            </a:r>
            <a:r>
              <a:rPr lang="en-US" dirty="0"/>
              <a:t> </a:t>
            </a:r>
            <a:r>
              <a:rPr lang="en-US" dirty="0" err="1"/>
              <a:t>olan</a:t>
            </a:r>
            <a:r>
              <a:rPr lang="en-US" dirty="0"/>
              <a:t> </a:t>
            </a:r>
            <a:r>
              <a:rPr lang="en-US" dirty="0" err="1"/>
              <a:t>dekompensasiya</a:t>
            </a:r>
            <a:r>
              <a:rPr lang="en-US" dirty="0"/>
              <a:t> </a:t>
            </a:r>
            <a:r>
              <a:rPr lang="en-US" dirty="0" err="1"/>
              <a:t>olunmuş</a:t>
            </a:r>
            <a:r>
              <a:rPr lang="en-US" dirty="0"/>
              <a:t> </a:t>
            </a:r>
            <a:r>
              <a:rPr lang="en-US" dirty="0" err="1"/>
              <a:t>ürək</a:t>
            </a:r>
            <a:r>
              <a:rPr lang="en-US" dirty="0"/>
              <a:t> </a:t>
            </a:r>
            <a:r>
              <a:rPr lang="en-US" dirty="0" err="1"/>
              <a:t>çatışmazlığında</a:t>
            </a:r>
            <a:r>
              <a:rPr lang="en-US" dirty="0"/>
              <a:t>) </a:t>
            </a:r>
            <a:r>
              <a:rPr lang="en-US" dirty="0" err="1"/>
              <a:t>tək</a:t>
            </a:r>
            <a:r>
              <a:rPr lang="en-US" dirty="0"/>
              <a:t> </a:t>
            </a:r>
            <a:r>
              <a:rPr lang="en-US" dirty="0" err="1"/>
              <a:t>ilgək</a:t>
            </a:r>
            <a:r>
              <a:rPr lang="en-US" dirty="0"/>
              <a:t> </a:t>
            </a:r>
            <a:r>
              <a:rPr lang="en-US" dirty="0" err="1"/>
              <a:t>diuretikləri</a:t>
            </a:r>
            <a:r>
              <a:rPr lang="en-US" dirty="0"/>
              <a:t> </a:t>
            </a:r>
            <a:r>
              <a:rPr lang="en-US" dirty="0" err="1"/>
              <a:t>ilə</a:t>
            </a:r>
            <a:r>
              <a:rPr lang="en-US" dirty="0"/>
              <a:t> </a:t>
            </a:r>
            <a:r>
              <a:rPr lang="en-US" dirty="0" err="1"/>
              <a:t>müqayisədə</a:t>
            </a:r>
            <a:r>
              <a:rPr lang="en-US" dirty="0"/>
              <a:t>, </a:t>
            </a:r>
            <a:r>
              <a:rPr lang="en-US" dirty="0" err="1"/>
              <a:t>mənfi</a:t>
            </a:r>
            <a:r>
              <a:rPr lang="en-US" dirty="0"/>
              <a:t> </a:t>
            </a:r>
            <a:r>
              <a:rPr lang="en-US" dirty="0" err="1"/>
              <a:t>hadisələrdə</a:t>
            </a:r>
            <a:r>
              <a:rPr lang="en-US" dirty="0"/>
              <a:t> </a:t>
            </a:r>
            <a:r>
              <a:rPr lang="en-US" dirty="0" err="1"/>
              <a:t>və</a:t>
            </a:r>
            <a:r>
              <a:rPr lang="en-US" dirty="0"/>
              <a:t> </a:t>
            </a:r>
            <a:r>
              <a:rPr lang="en-US" dirty="0" err="1"/>
              <a:t>ya</a:t>
            </a:r>
            <a:r>
              <a:rPr lang="en-US" dirty="0"/>
              <a:t> </a:t>
            </a:r>
            <a:r>
              <a:rPr lang="en-US" dirty="0" err="1"/>
              <a:t>ölümün</a:t>
            </a:r>
            <a:r>
              <a:rPr lang="en-US" dirty="0"/>
              <a:t> </a:t>
            </a:r>
            <a:r>
              <a:rPr lang="en-US" dirty="0" err="1"/>
              <a:t>və</a:t>
            </a:r>
            <a:r>
              <a:rPr lang="en-US" dirty="0"/>
              <a:t> </a:t>
            </a:r>
            <a:r>
              <a:rPr lang="en-US" dirty="0" err="1"/>
              <a:t>ya</a:t>
            </a:r>
            <a:r>
              <a:rPr lang="en-US" dirty="0"/>
              <a:t> </a:t>
            </a:r>
            <a:r>
              <a:rPr lang="en-US" dirty="0" err="1"/>
              <a:t>yenidən</a:t>
            </a:r>
            <a:r>
              <a:rPr lang="en-US" dirty="0"/>
              <a:t> </a:t>
            </a:r>
            <a:r>
              <a:rPr lang="en-US" dirty="0" err="1"/>
              <a:t>xəstəxanaya</a:t>
            </a:r>
            <a:r>
              <a:rPr lang="en-US" dirty="0"/>
              <a:t> </a:t>
            </a:r>
            <a:r>
              <a:rPr lang="en-US" dirty="0" err="1"/>
              <a:t>yerləşdirmənin</a:t>
            </a:r>
            <a:r>
              <a:rPr lang="en-US" dirty="0"/>
              <a:t> </a:t>
            </a:r>
            <a:r>
              <a:rPr lang="en-US" dirty="0" err="1"/>
              <a:t>ikincil</a:t>
            </a:r>
            <a:r>
              <a:rPr lang="en-US" dirty="0"/>
              <a:t> son </a:t>
            </a:r>
            <a:r>
              <a:rPr lang="en-US" dirty="0" err="1"/>
              <a:t>nöqtələrində</a:t>
            </a:r>
            <a:r>
              <a:rPr lang="en-US" dirty="0"/>
              <a:t> </a:t>
            </a:r>
            <a:r>
              <a:rPr lang="en-US" dirty="0" err="1"/>
              <a:t>əhəmiyyətli</a:t>
            </a:r>
            <a:r>
              <a:rPr lang="en-US" dirty="0"/>
              <a:t> </a:t>
            </a:r>
            <a:r>
              <a:rPr lang="en-US" dirty="0" err="1"/>
              <a:t>fərqlər</a:t>
            </a:r>
            <a:r>
              <a:rPr lang="en-US" dirty="0"/>
              <a:t> </a:t>
            </a:r>
            <a:r>
              <a:rPr lang="en-US" dirty="0" err="1"/>
              <a:t>olmadan</a:t>
            </a:r>
            <a:r>
              <a:rPr lang="en-US" dirty="0"/>
              <a:t> </a:t>
            </a:r>
            <a:r>
              <a:rPr lang="en-US" dirty="0" err="1"/>
              <a:t>daha</a:t>
            </a:r>
            <a:r>
              <a:rPr lang="en-US" dirty="0"/>
              <a:t> </a:t>
            </a:r>
            <a:r>
              <a:rPr lang="en-US" dirty="0" err="1"/>
              <a:t>böyük</a:t>
            </a:r>
            <a:r>
              <a:rPr lang="en-US" dirty="0"/>
              <a:t> </a:t>
            </a:r>
            <a:r>
              <a:rPr lang="en-US" dirty="0" err="1"/>
              <a:t>dekongestif</a:t>
            </a:r>
            <a:r>
              <a:rPr lang="en-US" dirty="0"/>
              <a:t> </a:t>
            </a:r>
            <a:r>
              <a:rPr lang="en-US" dirty="0" err="1"/>
              <a:t>müvəffəqiyyət</a:t>
            </a:r>
            <a:r>
              <a:rPr lang="en-US" dirty="0"/>
              <a:t> </a:t>
            </a:r>
            <a:r>
              <a:rPr lang="en-US" dirty="0" err="1"/>
              <a:t>göstərmişdir</a:t>
            </a:r>
            <a:r>
              <a:rPr lang="en-US" dirty="0"/>
              <a:t>.</a:t>
            </a:r>
          </a:p>
        </p:txBody>
      </p:sp>
      <p:sp>
        <p:nvSpPr>
          <p:cNvPr id="7" name="TextBox 6">
            <a:extLst>
              <a:ext uri="{FF2B5EF4-FFF2-40B4-BE49-F238E27FC236}">
                <a16:creationId xmlns:a16="http://schemas.microsoft.com/office/drawing/2014/main" id="{BD0C11A6-F192-5706-6F54-F06E2297A7B5}"/>
              </a:ext>
            </a:extLst>
          </p:cNvPr>
          <p:cNvSpPr txBox="1"/>
          <p:nvPr/>
        </p:nvSpPr>
        <p:spPr>
          <a:xfrm>
            <a:off x="348476" y="3982998"/>
            <a:ext cx="10401300" cy="2308324"/>
          </a:xfrm>
          <a:prstGeom prst="rect">
            <a:avLst/>
          </a:prstGeom>
          <a:noFill/>
        </p:spPr>
        <p:txBody>
          <a:bodyPr wrap="square">
            <a:spAutoFit/>
          </a:bodyPr>
          <a:lstStyle/>
          <a:p>
            <a:r>
              <a:rPr lang="en-US" dirty="0"/>
              <a:t>Kalium </a:t>
            </a:r>
            <a:r>
              <a:rPr lang="en-US" dirty="0" err="1"/>
              <a:t>saxlayan</a:t>
            </a:r>
            <a:r>
              <a:rPr lang="en-US" dirty="0"/>
              <a:t> </a:t>
            </a:r>
            <a:r>
              <a:rPr lang="en-US" dirty="0" err="1"/>
              <a:t>diuretiklər</a:t>
            </a:r>
            <a:r>
              <a:rPr lang="en-US" dirty="0"/>
              <a:t> </a:t>
            </a:r>
            <a:r>
              <a:rPr lang="en-US" dirty="0" err="1"/>
              <a:t>amilorid</a:t>
            </a:r>
            <a:r>
              <a:rPr lang="en-US" dirty="0"/>
              <a:t> </a:t>
            </a:r>
            <a:r>
              <a:rPr lang="en-US" dirty="0" err="1"/>
              <a:t>və</a:t>
            </a:r>
            <a:r>
              <a:rPr lang="en-US" dirty="0"/>
              <a:t> </a:t>
            </a:r>
            <a:r>
              <a:rPr lang="en-US" dirty="0" err="1"/>
              <a:t>triamteren</a:t>
            </a:r>
            <a:r>
              <a:rPr lang="en-US" dirty="0"/>
              <a:t> </a:t>
            </a:r>
            <a:r>
              <a:rPr lang="en-US" dirty="0" err="1"/>
              <a:t>toplayıcı</a:t>
            </a:r>
            <a:r>
              <a:rPr lang="en-US" dirty="0"/>
              <a:t> </a:t>
            </a:r>
            <a:r>
              <a:rPr lang="en-US" dirty="0" err="1"/>
              <a:t>kanalda</a:t>
            </a:r>
            <a:r>
              <a:rPr lang="en-US" dirty="0"/>
              <a:t> distal </a:t>
            </a:r>
            <a:r>
              <a:rPr lang="en-US" dirty="0" err="1"/>
              <a:t>epitelial</a:t>
            </a:r>
            <a:r>
              <a:rPr lang="en-US" dirty="0"/>
              <a:t> natrium </a:t>
            </a:r>
            <a:r>
              <a:rPr lang="en-US" dirty="0" err="1"/>
              <a:t>kanallarını</a:t>
            </a:r>
            <a:r>
              <a:rPr lang="en-US" dirty="0"/>
              <a:t> </a:t>
            </a:r>
            <a:r>
              <a:rPr lang="en-US" dirty="0" err="1"/>
              <a:t>inhibə</a:t>
            </a:r>
            <a:r>
              <a:rPr lang="en-US" dirty="0"/>
              <a:t> </a:t>
            </a:r>
            <a:r>
              <a:rPr lang="en-US" dirty="0" err="1"/>
              <a:t>edir</a:t>
            </a:r>
            <a:r>
              <a:rPr lang="en-US" dirty="0"/>
              <a:t>. </a:t>
            </a:r>
            <a:r>
              <a:rPr lang="en-US" dirty="0" err="1"/>
              <a:t>Təsdiqlənməmiş</a:t>
            </a:r>
            <a:r>
              <a:rPr lang="en-US" dirty="0"/>
              <a:t> </a:t>
            </a:r>
            <a:r>
              <a:rPr lang="en-US" dirty="0" err="1"/>
              <a:t>sübutları</a:t>
            </a:r>
            <a:r>
              <a:rPr lang="en-US" dirty="0"/>
              <a:t> </a:t>
            </a:r>
            <a:r>
              <a:rPr lang="en-US" dirty="0" err="1"/>
              <a:t>göstərir</a:t>
            </a:r>
            <a:r>
              <a:rPr lang="en-US" dirty="0"/>
              <a:t> ki, </a:t>
            </a:r>
            <a:r>
              <a:rPr lang="en-US" dirty="0" err="1"/>
              <a:t>amilorid</a:t>
            </a:r>
            <a:r>
              <a:rPr lang="en-US" dirty="0"/>
              <a:t> </a:t>
            </a:r>
            <a:r>
              <a:rPr lang="en-US" dirty="0" err="1"/>
              <a:t>dekongessiya</a:t>
            </a:r>
            <a:r>
              <a:rPr lang="en-US" dirty="0"/>
              <a:t> </a:t>
            </a:r>
            <a:r>
              <a:rPr lang="en-US" dirty="0" err="1"/>
              <a:t>ilə</a:t>
            </a:r>
            <a:r>
              <a:rPr lang="en-US" dirty="0"/>
              <a:t> </a:t>
            </a:r>
            <a:r>
              <a:rPr lang="en-US" dirty="0" err="1"/>
              <a:t>nəticələnə</a:t>
            </a:r>
            <a:r>
              <a:rPr lang="en-US" dirty="0"/>
              <a:t> </a:t>
            </a:r>
            <a:r>
              <a:rPr lang="en-US" dirty="0" err="1"/>
              <a:t>bilər</a:t>
            </a:r>
            <a:r>
              <a:rPr lang="en-US" dirty="0"/>
              <a:t>, </a:t>
            </a:r>
            <a:r>
              <a:rPr lang="en-US" dirty="0" err="1"/>
              <a:t>lakin</a:t>
            </a:r>
            <a:r>
              <a:rPr lang="en-US" dirty="0"/>
              <a:t> </a:t>
            </a:r>
            <a:r>
              <a:rPr lang="en-US" dirty="0" err="1"/>
              <a:t>randomizə</a:t>
            </a:r>
            <a:r>
              <a:rPr lang="en-US" dirty="0"/>
              <a:t> </a:t>
            </a:r>
            <a:r>
              <a:rPr lang="en-US" dirty="0" err="1"/>
              <a:t>edilmiş</a:t>
            </a:r>
            <a:r>
              <a:rPr lang="en-US" dirty="0"/>
              <a:t> </a:t>
            </a:r>
            <a:r>
              <a:rPr lang="en-US" dirty="0" err="1"/>
              <a:t>klinik</a:t>
            </a:r>
            <a:r>
              <a:rPr lang="en-US" dirty="0"/>
              <a:t> </a:t>
            </a:r>
            <a:r>
              <a:rPr lang="en-US" dirty="0" err="1"/>
              <a:t>sınaqlar</a:t>
            </a:r>
            <a:r>
              <a:rPr lang="en-US" dirty="0"/>
              <a:t> </a:t>
            </a:r>
            <a:r>
              <a:rPr lang="en-US" dirty="0" err="1"/>
              <a:t>yoxdur</a:t>
            </a:r>
            <a:r>
              <a:rPr lang="en-US" dirty="0"/>
              <a:t> </a:t>
            </a:r>
            <a:r>
              <a:rPr lang="en-US" dirty="0" err="1"/>
              <a:t>və</a:t>
            </a:r>
            <a:r>
              <a:rPr lang="en-US" dirty="0"/>
              <a:t> </a:t>
            </a:r>
            <a:r>
              <a:rPr lang="en-US" dirty="0" err="1"/>
              <a:t>bu</a:t>
            </a:r>
            <a:r>
              <a:rPr lang="en-US" dirty="0"/>
              <a:t> </a:t>
            </a:r>
            <a:r>
              <a:rPr lang="en-US" dirty="0" err="1"/>
              <a:t>dərmanlar</a:t>
            </a:r>
            <a:r>
              <a:rPr lang="en-US" dirty="0"/>
              <a:t> </a:t>
            </a:r>
            <a:r>
              <a:rPr lang="en-US" dirty="0" err="1"/>
              <a:t>ağır</a:t>
            </a:r>
            <a:r>
              <a:rPr lang="en-US" dirty="0"/>
              <a:t> </a:t>
            </a:r>
            <a:r>
              <a:rPr lang="en-US" dirty="0" err="1"/>
              <a:t>hiperkalemiyaya</a:t>
            </a:r>
            <a:r>
              <a:rPr lang="en-US" dirty="0"/>
              <a:t> </a:t>
            </a:r>
            <a:r>
              <a:rPr lang="en-US" dirty="0" err="1"/>
              <a:t>səbəb</a:t>
            </a:r>
            <a:r>
              <a:rPr lang="en-US" dirty="0"/>
              <a:t> ola </a:t>
            </a:r>
            <a:r>
              <a:rPr lang="en-US" dirty="0" err="1"/>
              <a:t>bilər</a:t>
            </a:r>
            <a:r>
              <a:rPr lang="en-US" dirty="0"/>
              <a:t>. </a:t>
            </a:r>
            <a:r>
              <a:rPr lang="en-US" dirty="0" err="1"/>
              <a:t>Spironolakton</a:t>
            </a:r>
            <a:r>
              <a:rPr lang="en-US" dirty="0"/>
              <a:t> </a:t>
            </a:r>
            <a:r>
              <a:rPr lang="en-US" dirty="0" err="1"/>
              <a:t>mülayim</a:t>
            </a:r>
            <a:r>
              <a:rPr lang="en-US" dirty="0"/>
              <a:t> </a:t>
            </a:r>
            <a:r>
              <a:rPr lang="en-US" dirty="0" err="1"/>
              <a:t>natriurezə</a:t>
            </a:r>
            <a:r>
              <a:rPr lang="en-US" dirty="0"/>
              <a:t> </a:t>
            </a:r>
            <a:r>
              <a:rPr lang="en-US" dirty="0" err="1"/>
              <a:t>səbəb</a:t>
            </a:r>
            <a:r>
              <a:rPr lang="en-US" dirty="0"/>
              <a:t> </a:t>
            </a:r>
            <a:r>
              <a:rPr lang="en-US" dirty="0" err="1"/>
              <a:t>olmaq</a:t>
            </a:r>
            <a:r>
              <a:rPr lang="en-US" dirty="0"/>
              <a:t> </a:t>
            </a:r>
            <a:r>
              <a:rPr lang="en-US" dirty="0" err="1"/>
              <a:t>üçün</a:t>
            </a:r>
            <a:r>
              <a:rPr lang="en-US" dirty="0"/>
              <a:t> </a:t>
            </a:r>
            <a:r>
              <a:rPr lang="en-US" dirty="0" err="1"/>
              <a:t>ayrıca</a:t>
            </a:r>
            <a:r>
              <a:rPr lang="en-US" dirty="0"/>
              <a:t> </a:t>
            </a:r>
            <a:r>
              <a:rPr lang="en-US" dirty="0" err="1"/>
              <a:t>reseptor</a:t>
            </a:r>
            <a:r>
              <a:rPr lang="en-US" dirty="0"/>
              <a:t> </a:t>
            </a:r>
            <a:r>
              <a:rPr lang="en-US" dirty="0" err="1"/>
              <a:t>üzərində</a:t>
            </a:r>
            <a:r>
              <a:rPr lang="en-US" dirty="0"/>
              <a:t> </a:t>
            </a:r>
            <a:r>
              <a:rPr lang="en-US" dirty="0" err="1"/>
              <a:t>işləyir</a:t>
            </a:r>
            <a:r>
              <a:rPr lang="en-US" dirty="0"/>
              <a:t> </a:t>
            </a:r>
            <a:r>
              <a:rPr lang="en-US" dirty="0" err="1"/>
              <a:t>və</a:t>
            </a:r>
            <a:r>
              <a:rPr lang="en-US" dirty="0"/>
              <a:t> o, </a:t>
            </a:r>
            <a:r>
              <a:rPr lang="en-US" dirty="0" err="1"/>
              <a:t>ilgək</a:t>
            </a:r>
            <a:r>
              <a:rPr lang="en-US" dirty="0"/>
              <a:t> </a:t>
            </a:r>
            <a:r>
              <a:rPr lang="en-US" dirty="0" err="1"/>
              <a:t>və</a:t>
            </a:r>
            <a:r>
              <a:rPr lang="en-US" dirty="0"/>
              <a:t> </a:t>
            </a:r>
            <a:r>
              <a:rPr lang="en-US" dirty="0" err="1"/>
              <a:t>tiazid</a:t>
            </a:r>
            <a:r>
              <a:rPr lang="en-US" dirty="0"/>
              <a:t> </a:t>
            </a:r>
            <a:r>
              <a:rPr lang="en-US" dirty="0" err="1"/>
              <a:t>diuretiklərin</a:t>
            </a:r>
            <a:r>
              <a:rPr lang="en-US" dirty="0"/>
              <a:t> kalium </a:t>
            </a:r>
            <a:r>
              <a:rPr lang="en-US" dirty="0" err="1"/>
              <a:t>itkisini</a:t>
            </a:r>
            <a:r>
              <a:rPr lang="en-US" dirty="0"/>
              <a:t> </a:t>
            </a:r>
            <a:r>
              <a:rPr lang="en-US" dirty="0" err="1"/>
              <a:t>azaldır</a:t>
            </a:r>
            <a:r>
              <a:rPr lang="en-US" dirty="0"/>
              <a:t>. </a:t>
            </a:r>
            <a:r>
              <a:rPr lang="en-US" dirty="0" err="1"/>
              <a:t>Onun</a:t>
            </a:r>
            <a:r>
              <a:rPr lang="en-US" dirty="0"/>
              <a:t> KÜDÇ-</a:t>
            </a:r>
            <a:r>
              <a:rPr lang="en-US" dirty="0" err="1"/>
              <a:t>də</a:t>
            </a:r>
            <a:r>
              <a:rPr lang="en-US" dirty="0"/>
              <a:t> </a:t>
            </a:r>
            <a:r>
              <a:rPr lang="en-US" dirty="0" err="1"/>
              <a:t>ilgək</a:t>
            </a:r>
            <a:r>
              <a:rPr lang="en-US" dirty="0"/>
              <a:t> </a:t>
            </a:r>
            <a:r>
              <a:rPr lang="en-US" dirty="0" err="1"/>
              <a:t>diuretikləri</a:t>
            </a:r>
            <a:r>
              <a:rPr lang="en-US" dirty="0"/>
              <a:t> </a:t>
            </a:r>
            <a:r>
              <a:rPr lang="en-US" dirty="0" err="1"/>
              <a:t>ilə</a:t>
            </a:r>
            <a:r>
              <a:rPr lang="en-US" dirty="0"/>
              <a:t> </a:t>
            </a:r>
            <a:r>
              <a:rPr lang="en-US" dirty="0" err="1"/>
              <a:t>sinergik</a:t>
            </a:r>
            <a:r>
              <a:rPr lang="en-US" dirty="0"/>
              <a:t> </a:t>
            </a:r>
            <a:r>
              <a:rPr lang="en-US" dirty="0" err="1"/>
              <a:t>istifadəsi</a:t>
            </a:r>
            <a:r>
              <a:rPr lang="en-US" dirty="0"/>
              <a:t> </a:t>
            </a:r>
            <a:r>
              <a:rPr lang="en-US" dirty="0" err="1"/>
              <a:t>ilə</a:t>
            </a:r>
            <a:r>
              <a:rPr lang="en-US" dirty="0"/>
              <a:t> </a:t>
            </a:r>
            <a:r>
              <a:rPr lang="en-US" dirty="0" err="1"/>
              <a:t>bağlı</a:t>
            </a:r>
            <a:r>
              <a:rPr lang="en-US" dirty="0"/>
              <a:t> </a:t>
            </a:r>
            <a:r>
              <a:rPr lang="en-US" dirty="0" err="1"/>
              <a:t>məlumatlar</a:t>
            </a:r>
            <a:r>
              <a:rPr lang="en-US" dirty="0"/>
              <a:t> </a:t>
            </a:r>
            <a:r>
              <a:rPr lang="en-US" dirty="0" err="1"/>
              <a:t>məhduddur</a:t>
            </a:r>
            <a:r>
              <a:rPr lang="en-US" dirty="0"/>
              <a:t>. ATHENA-HF </a:t>
            </a:r>
            <a:r>
              <a:rPr lang="en-US" dirty="0" err="1"/>
              <a:t>sınağı</a:t>
            </a:r>
            <a:r>
              <a:rPr lang="en-US" dirty="0"/>
              <a:t> (Ürək </a:t>
            </a:r>
            <a:r>
              <a:rPr lang="en-US" dirty="0" err="1"/>
              <a:t>Çatışmazlığında</a:t>
            </a:r>
            <a:r>
              <a:rPr lang="en-US" dirty="0"/>
              <a:t> </a:t>
            </a:r>
            <a:r>
              <a:rPr lang="en-US" dirty="0" err="1"/>
              <a:t>Natriurez</a:t>
            </a:r>
            <a:r>
              <a:rPr lang="en-US" dirty="0"/>
              <a:t> </a:t>
            </a:r>
            <a:r>
              <a:rPr lang="en-US" dirty="0" err="1"/>
              <a:t>Müalicəsi</a:t>
            </a:r>
            <a:r>
              <a:rPr lang="en-US" dirty="0"/>
              <a:t> </a:t>
            </a:r>
            <a:r>
              <a:rPr lang="en-US" dirty="0" err="1"/>
              <a:t>ilə</a:t>
            </a:r>
            <a:r>
              <a:rPr lang="en-US" dirty="0"/>
              <a:t> </a:t>
            </a:r>
            <a:r>
              <a:rPr lang="en-US" dirty="0" err="1"/>
              <a:t>Aldosteron</a:t>
            </a:r>
            <a:r>
              <a:rPr lang="en-US" dirty="0"/>
              <a:t> </a:t>
            </a:r>
            <a:r>
              <a:rPr lang="en-US" dirty="0" err="1"/>
              <a:t>Hədəfli</a:t>
            </a:r>
            <a:r>
              <a:rPr lang="en-US" dirty="0"/>
              <a:t> </a:t>
            </a:r>
            <a:r>
              <a:rPr lang="en-US" dirty="0" err="1"/>
              <a:t>Neyrohormonal</a:t>
            </a:r>
            <a:r>
              <a:rPr lang="en-US" dirty="0"/>
              <a:t> </a:t>
            </a:r>
            <a:r>
              <a:rPr lang="en-US" dirty="0" err="1"/>
              <a:t>Kombinasiya</a:t>
            </a:r>
            <a:r>
              <a:rPr lang="en-US" dirty="0"/>
              <a:t>) </a:t>
            </a:r>
            <a:r>
              <a:rPr lang="en-US" dirty="0" err="1"/>
              <a:t>bu</a:t>
            </a:r>
            <a:r>
              <a:rPr lang="en-US" dirty="0"/>
              <a:t> </a:t>
            </a:r>
            <a:r>
              <a:rPr lang="en-US" dirty="0" err="1"/>
              <a:t>rejimlə</a:t>
            </a:r>
            <a:r>
              <a:rPr lang="en-US" dirty="0"/>
              <a:t> </a:t>
            </a:r>
            <a:r>
              <a:rPr lang="en-US" dirty="0" err="1"/>
              <a:t>nəticələrdə</a:t>
            </a:r>
            <a:r>
              <a:rPr lang="en-US" dirty="0"/>
              <a:t> </a:t>
            </a:r>
            <a:r>
              <a:rPr lang="en-US" dirty="0" err="1"/>
              <a:t>heç</a:t>
            </a:r>
            <a:r>
              <a:rPr lang="en-US" dirty="0"/>
              <a:t> </a:t>
            </a:r>
            <a:r>
              <a:rPr lang="en-US" dirty="0" err="1"/>
              <a:t>bir</a:t>
            </a:r>
            <a:r>
              <a:rPr lang="en-US" dirty="0"/>
              <a:t> </a:t>
            </a:r>
            <a:r>
              <a:rPr lang="en-US" dirty="0" err="1"/>
              <a:t>fərq</a:t>
            </a:r>
            <a:r>
              <a:rPr lang="en-US" dirty="0"/>
              <a:t> </a:t>
            </a:r>
            <a:r>
              <a:rPr lang="en-US" dirty="0" err="1"/>
              <a:t>tapmadı</a:t>
            </a:r>
            <a:r>
              <a:rPr lang="en-US" dirty="0"/>
              <a:t>; </a:t>
            </a:r>
            <a:r>
              <a:rPr lang="en-US" dirty="0" err="1"/>
              <a:t>lakin</a:t>
            </a:r>
            <a:r>
              <a:rPr lang="en-US" dirty="0"/>
              <a:t>, </a:t>
            </a:r>
            <a:r>
              <a:rPr lang="en-US" dirty="0" err="1"/>
              <a:t>xəstə</a:t>
            </a:r>
            <a:r>
              <a:rPr lang="en-US" dirty="0"/>
              <a:t> </a:t>
            </a:r>
            <a:r>
              <a:rPr lang="en-US" dirty="0" err="1"/>
              <a:t>nümunəsi</a:t>
            </a:r>
            <a:r>
              <a:rPr lang="en-US" dirty="0"/>
              <a:t> </a:t>
            </a:r>
            <a:r>
              <a:rPr lang="en-US" dirty="0" err="1"/>
              <a:t>diuretik</a:t>
            </a:r>
            <a:r>
              <a:rPr lang="en-US" dirty="0"/>
              <a:t> </a:t>
            </a:r>
            <a:r>
              <a:rPr lang="en-US" dirty="0" err="1"/>
              <a:t>dirənci</a:t>
            </a:r>
            <a:r>
              <a:rPr lang="en-US" dirty="0"/>
              <a:t> </a:t>
            </a:r>
            <a:r>
              <a:rPr lang="en-US" dirty="0" err="1"/>
              <a:t>göstərməmişdir</a:t>
            </a:r>
            <a:r>
              <a:rPr lang="en-US" dirty="0"/>
              <a:t> </a:t>
            </a:r>
            <a:r>
              <a:rPr lang="en-US" dirty="0" err="1"/>
              <a:t>və</a:t>
            </a:r>
            <a:r>
              <a:rPr lang="en-US" dirty="0"/>
              <a:t> 4 </a:t>
            </a:r>
            <a:r>
              <a:rPr lang="en-US" dirty="0" err="1"/>
              <a:t>günlük</a:t>
            </a:r>
            <a:r>
              <a:rPr lang="en-US" dirty="0"/>
              <a:t> </a:t>
            </a:r>
            <a:r>
              <a:rPr lang="en-US" dirty="0" err="1"/>
              <a:t>terapiya</a:t>
            </a:r>
            <a:r>
              <a:rPr lang="en-US" dirty="0"/>
              <a:t> </a:t>
            </a:r>
            <a:r>
              <a:rPr lang="en-US" dirty="0" err="1"/>
              <a:t>cavab</a:t>
            </a:r>
            <a:r>
              <a:rPr lang="en-US" dirty="0"/>
              <a:t> </a:t>
            </a:r>
            <a:r>
              <a:rPr lang="en-US" dirty="0" err="1"/>
              <a:t>üçün</a:t>
            </a:r>
            <a:r>
              <a:rPr lang="en-US" dirty="0"/>
              <a:t> </a:t>
            </a:r>
            <a:r>
              <a:rPr lang="en-US" dirty="0" err="1"/>
              <a:t>qeyri-adekvat</a:t>
            </a:r>
            <a:r>
              <a:rPr lang="en-US" dirty="0"/>
              <a:t> ola </a:t>
            </a:r>
            <a:r>
              <a:rPr lang="en-US" dirty="0" err="1"/>
              <a:t>bilər</a:t>
            </a:r>
            <a:r>
              <a:rPr lang="en-US" dirty="0"/>
              <a:t> (</a:t>
            </a:r>
            <a:r>
              <a:rPr lang="en-US" dirty="0" err="1"/>
              <a:t>spironolakton</a:t>
            </a:r>
            <a:r>
              <a:rPr lang="en-US" dirty="0"/>
              <a:t> </a:t>
            </a:r>
            <a:r>
              <a:rPr lang="en-US" dirty="0" err="1"/>
              <a:t>bir</a:t>
            </a:r>
            <a:r>
              <a:rPr lang="en-US" dirty="0"/>
              <a:t> </a:t>
            </a:r>
            <a:r>
              <a:rPr lang="en-US" dirty="0" err="1"/>
              <a:t>ön</a:t>
            </a:r>
            <a:r>
              <a:rPr lang="en-US" dirty="0"/>
              <a:t> </a:t>
            </a:r>
            <a:r>
              <a:rPr lang="en-US" dirty="0" err="1"/>
              <a:t>dərmandır</a:t>
            </a:r>
            <a:r>
              <a:rPr lang="en-US" dirty="0"/>
              <a:t>).</a:t>
            </a:r>
          </a:p>
        </p:txBody>
      </p:sp>
    </p:spTree>
    <p:extLst>
      <p:ext uri="{BB962C8B-B14F-4D97-AF65-F5344CB8AC3E}">
        <p14:creationId xmlns:p14="http://schemas.microsoft.com/office/powerpoint/2010/main" val="11162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DEC3CB-8E1F-C2D4-C886-472EBB5AE083}"/>
              </a:ext>
            </a:extLst>
          </p:cNvPr>
          <p:cNvSpPr txBox="1"/>
          <p:nvPr/>
        </p:nvSpPr>
        <p:spPr>
          <a:xfrm>
            <a:off x="471140" y="423075"/>
            <a:ext cx="6094140" cy="707886"/>
          </a:xfrm>
          <a:prstGeom prst="rect">
            <a:avLst/>
          </a:prstGeom>
          <a:noFill/>
        </p:spPr>
        <p:txBody>
          <a:bodyPr wrap="square">
            <a:spAutoFit/>
          </a:bodyPr>
          <a:lstStyle/>
          <a:p>
            <a:r>
              <a:rPr lang="en-US" sz="4000" dirty="0" err="1">
                <a:solidFill>
                  <a:schemeClr val="accent2"/>
                </a:solidFill>
              </a:rPr>
              <a:t>Alternativlər</a:t>
            </a:r>
            <a:endParaRPr lang="en-US" sz="4000" dirty="0">
              <a:solidFill>
                <a:schemeClr val="accent2"/>
              </a:solidFill>
            </a:endParaRPr>
          </a:p>
        </p:txBody>
      </p:sp>
      <p:sp>
        <p:nvSpPr>
          <p:cNvPr id="5" name="TextBox 4">
            <a:extLst>
              <a:ext uri="{FF2B5EF4-FFF2-40B4-BE49-F238E27FC236}">
                <a16:creationId xmlns:a16="http://schemas.microsoft.com/office/drawing/2014/main" id="{ADFB0B08-0484-E3B0-9CF7-1402F3273421}"/>
              </a:ext>
            </a:extLst>
          </p:cNvPr>
          <p:cNvSpPr txBox="1"/>
          <p:nvPr/>
        </p:nvSpPr>
        <p:spPr>
          <a:xfrm>
            <a:off x="471140" y="1130961"/>
            <a:ext cx="1458021" cy="461665"/>
          </a:xfrm>
          <a:prstGeom prst="rect">
            <a:avLst/>
          </a:prstGeom>
          <a:noFill/>
        </p:spPr>
        <p:txBody>
          <a:bodyPr wrap="square">
            <a:spAutoFit/>
          </a:bodyPr>
          <a:lstStyle/>
          <a:p>
            <a:r>
              <a:rPr lang="en-US" sz="2400" dirty="0">
                <a:solidFill>
                  <a:schemeClr val="accent1"/>
                </a:solidFill>
              </a:rPr>
              <a:t>Tolvaptan</a:t>
            </a:r>
            <a:r>
              <a:rPr lang="en-US" sz="2400" dirty="0"/>
              <a:t>.</a:t>
            </a:r>
          </a:p>
        </p:txBody>
      </p:sp>
      <p:sp>
        <p:nvSpPr>
          <p:cNvPr id="7" name="TextBox 6">
            <a:extLst>
              <a:ext uri="{FF2B5EF4-FFF2-40B4-BE49-F238E27FC236}">
                <a16:creationId xmlns:a16="http://schemas.microsoft.com/office/drawing/2014/main" id="{A6A7163E-30CB-DE1B-BDB7-E65E0EFD13E8}"/>
              </a:ext>
            </a:extLst>
          </p:cNvPr>
          <p:cNvSpPr txBox="1"/>
          <p:nvPr/>
        </p:nvSpPr>
        <p:spPr>
          <a:xfrm>
            <a:off x="1898960" y="1219036"/>
            <a:ext cx="8394080" cy="2585323"/>
          </a:xfrm>
          <a:prstGeom prst="rect">
            <a:avLst/>
          </a:prstGeom>
          <a:noFill/>
        </p:spPr>
        <p:txBody>
          <a:bodyPr wrap="square">
            <a:spAutoFit/>
          </a:bodyPr>
          <a:lstStyle/>
          <a:p>
            <a:r>
              <a:rPr lang="en-US" dirty="0"/>
              <a:t>Ürək </a:t>
            </a:r>
            <a:r>
              <a:rPr lang="en-US" dirty="0" err="1"/>
              <a:t>çatışmazlığında</a:t>
            </a:r>
            <a:r>
              <a:rPr lang="en-US" dirty="0"/>
              <a:t> </a:t>
            </a:r>
            <a:r>
              <a:rPr lang="en-US" dirty="0" err="1"/>
              <a:t>vazopressin</a:t>
            </a:r>
            <a:r>
              <a:rPr lang="en-US" dirty="0"/>
              <a:t> </a:t>
            </a:r>
            <a:r>
              <a:rPr lang="en-US" dirty="0" err="1"/>
              <a:t>səviyyəsi</a:t>
            </a:r>
            <a:r>
              <a:rPr lang="en-US" dirty="0"/>
              <a:t> </a:t>
            </a:r>
            <a:r>
              <a:rPr lang="en-US" dirty="0" err="1"/>
              <a:t>artır</a:t>
            </a:r>
            <a:r>
              <a:rPr lang="en-US" dirty="0"/>
              <a:t>, </a:t>
            </a:r>
            <a:r>
              <a:rPr lang="en-US" dirty="0" err="1"/>
              <a:t>mayenin</a:t>
            </a:r>
            <a:r>
              <a:rPr lang="en-US" dirty="0"/>
              <a:t> </a:t>
            </a:r>
            <a:r>
              <a:rPr lang="en-US" dirty="0" err="1"/>
              <a:t>tutulması</a:t>
            </a:r>
            <a:r>
              <a:rPr lang="en-US" dirty="0"/>
              <a:t> </a:t>
            </a:r>
            <a:r>
              <a:rPr lang="en-US" dirty="0" err="1"/>
              <a:t>pisləşir</a:t>
            </a:r>
            <a:r>
              <a:rPr lang="en-US" dirty="0"/>
              <a:t>. </a:t>
            </a:r>
            <a:r>
              <a:rPr lang="en-US" dirty="0" err="1"/>
              <a:t>Selektiv</a:t>
            </a:r>
            <a:r>
              <a:rPr lang="en-US" dirty="0"/>
              <a:t> V2 </a:t>
            </a:r>
            <a:r>
              <a:rPr lang="en-US" dirty="0" err="1"/>
              <a:t>vazopressin</a:t>
            </a:r>
            <a:r>
              <a:rPr lang="en-US" dirty="0"/>
              <a:t> </a:t>
            </a:r>
            <a:r>
              <a:rPr lang="en-US" dirty="0" err="1"/>
              <a:t>reseptor</a:t>
            </a:r>
            <a:r>
              <a:rPr lang="en-US" dirty="0"/>
              <a:t> </a:t>
            </a:r>
            <a:r>
              <a:rPr lang="en-US" dirty="0" err="1"/>
              <a:t>antaqonisti</a:t>
            </a:r>
            <a:r>
              <a:rPr lang="en-US" dirty="0"/>
              <a:t> tolvaptan, </a:t>
            </a:r>
            <a:r>
              <a:rPr lang="en-US" dirty="0" err="1"/>
              <a:t>sərbəst</a:t>
            </a:r>
            <a:r>
              <a:rPr lang="en-US" dirty="0"/>
              <a:t> </a:t>
            </a:r>
            <a:r>
              <a:rPr lang="en-US" dirty="0" err="1"/>
              <a:t>suyun</a:t>
            </a:r>
            <a:r>
              <a:rPr lang="en-US" dirty="0"/>
              <a:t> distal </a:t>
            </a:r>
            <a:r>
              <a:rPr lang="en-US" dirty="0" err="1"/>
              <a:t>borulard</a:t>
            </a:r>
            <a:r>
              <a:rPr lang="az-Latn-AZ" dirty="0"/>
              <a:t>a</a:t>
            </a:r>
            <a:r>
              <a:rPr lang="en-US" dirty="0"/>
              <a:t>n </a:t>
            </a:r>
            <a:r>
              <a:rPr lang="en-US" dirty="0" err="1"/>
              <a:t>reabsorbsiyasını</a:t>
            </a:r>
            <a:r>
              <a:rPr lang="en-US" dirty="0"/>
              <a:t> </a:t>
            </a:r>
            <a:r>
              <a:rPr lang="en-US" dirty="0" err="1"/>
              <a:t>bloklayır</a:t>
            </a:r>
            <a:r>
              <a:rPr lang="en-US" dirty="0"/>
              <a:t>. İlgək </a:t>
            </a:r>
            <a:r>
              <a:rPr lang="en-US" dirty="0" err="1"/>
              <a:t>diuretikləri</a:t>
            </a:r>
            <a:r>
              <a:rPr lang="en-US" dirty="0"/>
              <a:t> </a:t>
            </a:r>
            <a:r>
              <a:rPr lang="en-US" dirty="0" err="1"/>
              <a:t>ilə</a:t>
            </a:r>
            <a:r>
              <a:rPr lang="en-US" dirty="0"/>
              <a:t> </a:t>
            </a:r>
            <a:r>
              <a:rPr lang="en-US" dirty="0" err="1"/>
              <a:t>birləşdirildikdə</a:t>
            </a:r>
            <a:r>
              <a:rPr lang="en-US" dirty="0"/>
              <a:t> </a:t>
            </a:r>
            <a:r>
              <a:rPr lang="en-US" dirty="0" err="1"/>
              <a:t>dolum</a:t>
            </a:r>
            <a:r>
              <a:rPr lang="en-US" dirty="0"/>
              <a:t> </a:t>
            </a:r>
            <a:r>
              <a:rPr lang="en-US" dirty="0" err="1"/>
              <a:t>təzyiqlərini</a:t>
            </a:r>
            <a:r>
              <a:rPr lang="en-US" dirty="0"/>
              <a:t> </a:t>
            </a:r>
            <a:r>
              <a:rPr lang="en-US" dirty="0" err="1"/>
              <a:t>yaxşılaşdırdığı</a:t>
            </a:r>
            <a:r>
              <a:rPr lang="en-US" dirty="0"/>
              <a:t> </a:t>
            </a:r>
            <a:r>
              <a:rPr lang="en-US" dirty="0" err="1"/>
              <a:t>göstərilmişdir</a:t>
            </a:r>
            <a:r>
              <a:rPr lang="en-US" dirty="0"/>
              <a:t>. </a:t>
            </a:r>
            <a:r>
              <a:rPr lang="en-US" dirty="0" err="1"/>
              <a:t>Hiponatremi</a:t>
            </a:r>
            <a:r>
              <a:rPr lang="en-US" dirty="0"/>
              <a:t> </a:t>
            </a:r>
            <a:r>
              <a:rPr lang="en-US" dirty="0" err="1"/>
              <a:t>və</a:t>
            </a:r>
            <a:r>
              <a:rPr lang="en-US" dirty="0"/>
              <a:t> </a:t>
            </a:r>
            <a:r>
              <a:rPr lang="en-US" dirty="0" err="1"/>
              <a:t>böyrək</a:t>
            </a:r>
            <a:r>
              <a:rPr lang="en-US" dirty="0"/>
              <a:t> </a:t>
            </a:r>
            <a:r>
              <a:rPr lang="en-US" dirty="0" err="1"/>
              <a:t>disfunksiyası</a:t>
            </a:r>
            <a:r>
              <a:rPr lang="en-US" dirty="0"/>
              <a:t> </a:t>
            </a:r>
            <a:r>
              <a:rPr lang="en-US" dirty="0" err="1"/>
              <a:t>olan</a:t>
            </a:r>
            <a:r>
              <a:rPr lang="en-US" dirty="0"/>
              <a:t> </a:t>
            </a:r>
            <a:r>
              <a:rPr lang="en-US" dirty="0" err="1"/>
              <a:t>xəstələrdə</a:t>
            </a:r>
            <a:r>
              <a:rPr lang="en-US" dirty="0"/>
              <a:t> </a:t>
            </a:r>
            <a:r>
              <a:rPr lang="en-US" dirty="0" err="1"/>
              <a:t>ona</a:t>
            </a:r>
            <a:r>
              <a:rPr lang="en-US" dirty="0"/>
              <a:t> </a:t>
            </a:r>
            <a:r>
              <a:rPr lang="en-US" dirty="0" err="1"/>
              <a:t>üstünlük</a:t>
            </a:r>
            <a:r>
              <a:rPr lang="en-US" dirty="0"/>
              <a:t> </a:t>
            </a:r>
            <a:r>
              <a:rPr lang="en-US" dirty="0" err="1"/>
              <a:t>verilə</a:t>
            </a:r>
            <a:r>
              <a:rPr lang="en-US" dirty="0"/>
              <a:t> </a:t>
            </a:r>
            <a:r>
              <a:rPr lang="en-US" dirty="0" err="1"/>
              <a:t>bilər</a:t>
            </a:r>
            <a:r>
              <a:rPr lang="en-US" dirty="0"/>
              <a:t>, </a:t>
            </a:r>
            <a:r>
              <a:rPr lang="en-US" dirty="0" err="1"/>
              <a:t>lakin</a:t>
            </a:r>
            <a:r>
              <a:rPr lang="en-US" dirty="0"/>
              <a:t> </a:t>
            </a:r>
            <a:r>
              <a:rPr lang="en-US" dirty="0" err="1"/>
              <a:t>heç</a:t>
            </a:r>
            <a:r>
              <a:rPr lang="en-US" dirty="0"/>
              <a:t> </a:t>
            </a:r>
            <a:r>
              <a:rPr lang="en-US" dirty="0" err="1"/>
              <a:t>bir</a:t>
            </a:r>
            <a:r>
              <a:rPr lang="en-US" dirty="0"/>
              <a:t> </a:t>
            </a:r>
            <a:r>
              <a:rPr lang="en-US" dirty="0" err="1"/>
              <a:t>yaxşılaşma</a:t>
            </a:r>
            <a:r>
              <a:rPr lang="en-US" dirty="0"/>
              <a:t> </a:t>
            </a:r>
            <a:r>
              <a:rPr lang="en-US" dirty="0" err="1"/>
              <a:t>müşahidə</a:t>
            </a:r>
            <a:r>
              <a:rPr lang="en-US" dirty="0"/>
              <a:t> </a:t>
            </a:r>
            <a:r>
              <a:rPr lang="en-US" dirty="0" err="1"/>
              <a:t>edilməmişdir</a:t>
            </a:r>
            <a:r>
              <a:rPr lang="en-US" dirty="0"/>
              <a:t>. </a:t>
            </a:r>
            <a:r>
              <a:rPr lang="en-US" dirty="0" err="1"/>
              <a:t>Metolazon</a:t>
            </a:r>
            <a:r>
              <a:rPr lang="en-US" dirty="0"/>
              <a:t>, </a:t>
            </a:r>
            <a:r>
              <a:rPr lang="en-US" dirty="0" err="1"/>
              <a:t>xlortiyazid</a:t>
            </a:r>
            <a:r>
              <a:rPr lang="en-US" dirty="0"/>
              <a:t> </a:t>
            </a:r>
            <a:r>
              <a:rPr lang="en-US" dirty="0" err="1"/>
              <a:t>və</a:t>
            </a:r>
            <a:r>
              <a:rPr lang="en-US" dirty="0"/>
              <a:t> </a:t>
            </a:r>
            <a:r>
              <a:rPr lang="en-US" dirty="0" err="1"/>
              <a:t>tolvaptanı</a:t>
            </a:r>
            <a:r>
              <a:rPr lang="en-US" dirty="0"/>
              <a:t> </a:t>
            </a:r>
            <a:r>
              <a:rPr lang="en-US" dirty="0" err="1"/>
              <a:t>müqayisə</a:t>
            </a:r>
            <a:r>
              <a:rPr lang="en-US" dirty="0"/>
              <a:t> </a:t>
            </a:r>
            <a:r>
              <a:rPr lang="en-US" dirty="0" err="1"/>
              <a:t>edən</a:t>
            </a:r>
            <a:r>
              <a:rPr lang="en-US" dirty="0"/>
              <a:t> </a:t>
            </a:r>
            <a:r>
              <a:rPr lang="en-US" dirty="0" err="1"/>
              <a:t>orta</a:t>
            </a:r>
            <a:r>
              <a:rPr lang="en-US" dirty="0"/>
              <a:t> </a:t>
            </a:r>
            <a:r>
              <a:rPr lang="en-US" dirty="0" err="1"/>
              <a:t>ölçülü</a:t>
            </a:r>
            <a:r>
              <a:rPr lang="en-US" dirty="0"/>
              <a:t> </a:t>
            </a:r>
            <a:r>
              <a:rPr lang="en-US" dirty="0" err="1"/>
              <a:t>kohort</a:t>
            </a:r>
            <a:r>
              <a:rPr lang="en-US" dirty="0"/>
              <a:t> </a:t>
            </a:r>
            <a:r>
              <a:rPr lang="en-US" dirty="0" err="1"/>
              <a:t>tədqiqatı</a:t>
            </a:r>
            <a:r>
              <a:rPr lang="en-US" dirty="0"/>
              <a:t> </a:t>
            </a:r>
            <a:r>
              <a:rPr lang="en-US" dirty="0" err="1"/>
              <a:t>qruplar</a:t>
            </a:r>
            <a:r>
              <a:rPr lang="en-US" dirty="0"/>
              <a:t> </a:t>
            </a:r>
            <a:r>
              <a:rPr lang="en-US" dirty="0" err="1"/>
              <a:t>arasında</a:t>
            </a:r>
            <a:r>
              <a:rPr lang="en-US" dirty="0"/>
              <a:t> </a:t>
            </a:r>
            <a:r>
              <a:rPr lang="en-US" dirty="0" err="1"/>
              <a:t>əhəmiyyətli</a:t>
            </a:r>
            <a:r>
              <a:rPr lang="en-US" dirty="0"/>
              <a:t> </a:t>
            </a:r>
            <a:r>
              <a:rPr lang="en-US" dirty="0" err="1"/>
              <a:t>fərq</a:t>
            </a:r>
            <a:r>
              <a:rPr lang="en-US" dirty="0"/>
              <a:t> </a:t>
            </a:r>
            <a:r>
              <a:rPr lang="en-US" dirty="0" err="1"/>
              <a:t>olmadan</a:t>
            </a:r>
            <a:r>
              <a:rPr lang="en-US" dirty="0"/>
              <a:t> ideal kilo </a:t>
            </a:r>
            <a:r>
              <a:rPr lang="en-US" dirty="0" err="1"/>
              <a:t>itkisini</a:t>
            </a:r>
            <a:r>
              <a:rPr lang="en-US" dirty="0"/>
              <a:t> </a:t>
            </a:r>
            <a:r>
              <a:rPr lang="en-US" dirty="0" err="1"/>
              <a:t>göstərdi</a:t>
            </a:r>
            <a:r>
              <a:rPr lang="en-US" dirty="0"/>
              <a:t>. </a:t>
            </a:r>
            <a:r>
              <a:rPr lang="en-US" dirty="0" err="1"/>
              <a:t>Konivaptan</a:t>
            </a:r>
            <a:r>
              <a:rPr lang="en-US" dirty="0"/>
              <a:t> </a:t>
            </a:r>
            <a:r>
              <a:rPr lang="en-US" dirty="0" err="1"/>
              <a:t>həmçinin</a:t>
            </a:r>
            <a:r>
              <a:rPr lang="en-US" dirty="0"/>
              <a:t> </a:t>
            </a:r>
            <a:r>
              <a:rPr lang="en-US" dirty="0" err="1"/>
              <a:t>mənfi</a:t>
            </a:r>
            <a:r>
              <a:rPr lang="en-US" dirty="0"/>
              <a:t> </a:t>
            </a:r>
            <a:r>
              <a:rPr lang="en-US" dirty="0" err="1"/>
              <a:t>böyrək</a:t>
            </a:r>
            <a:r>
              <a:rPr lang="en-US" dirty="0"/>
              <a:t> </a:t>
            </a:r>
            <a:r>
              <a:rPr lang="en-US" dirty="0" err="1"/>
              <a:t>və</a:t>
            </a:r>
            <a:r>
              <a:rPr lang="en-US" dirty="0"/>
              <a:t> </a:t>
            </a:r>
            <a:r>
              <a:rPr lang="en-US" dirty="0" err="1"/>
              <a:t>ya</a:t>
            </a:r>
            <a:r>
              <a:rPr lang="en-US" dirty="0"/>
              <a:t> </a:t>
            </a:r>
            <a:r>
              <a:rPr lang="en-US" dirty="0" err="1"/>
              <a:t>hemodinamik</a:t>
            </a:r>
            <a:r>
              <a:rPr lang="en-US" dirty="0"/>
              <a:t> </a:t>
            </a:r>
            <a:r>
              <a:rPr lang="en-US" dirty="0" err="1"/>
              <a:t>təsirlər</a:t>
            </a:r>
            <a:r>
              <a:rPr lang="en-US" dirty="0"/>
              <a:t> </a:t>
            </a:r>
            <a:r>
              <a:rPr lang="en-US" dirty="0" err="1"/>
              <a:t>olmadan</a:t>
            </a:r>
            <a:r>
              <a:rPr lang="en-US" dirty="0"/>
              <a:t> </a:t>
            </a:r>
            <a:r>
              <a:rPr lang="en-US" dirty="0" err="1"/>
              <a:t>ürək</a:t>
            </a:r>
            <a:r>
              <a:rPr lang="en-US" dirty="0"/>
              <a:t> </a:t>
            </a:r>
            <a:r>
              <a:rPr lang="en-US" dirty="0" err="1"/>
              <a:t>çatışmazlığında</a:t>
            </a:r>
            <a:r>
              <a:rPr lang="en-US" dirty="0"/>
              <a:t> </a:t>
            </a:r>
            <a:r>
              <a:rPr lang="en-US" dirty="0" err="1"/>
              <a:t>diurezin</a:t>
            </a:r>
            <a:r>
              <a:rPr lang="en-US" dirty="0"/>
              <a:t> </a:t>
            </a:r>
            <a:r>
              <a:rPr lang="en-US" dirty="0" err="1"/>
              <a:t>perspektivli</a:t>
            </a:r>
            <a:r>
              <a:rPr lang="en-US" dirty="0"/>
              <a:t> </a:t>
            </a:r>
            <a:r>
              <a:rPr lang="en-US" dirty="0" err="1"/>
              <a:t>artımını</a:t>
            </a:r>
            <a:r>
              <a:rPr lang="en-US" dirty="0"/>
              <a:t> </a:t>
            </a:r>
            <a:r>
              <a:rPr lang="en-US" dirty="0" err="1"/>
              <a:t>nümayiş</a:t>
            </a:r>
            <a:r>
              <a:rPr lang="en-US" dirty="0"/>
              <a:t> </a:t>
            </a:r>
            <a:r>
              <a:rPr lang="en-US" dirty="0" err="1"/>
              <a:t>etdirmişdir</a:t>
            </a:r>
            <a:r>
              <a:rPr lang="en-US" dirty="0"/>
              <a:t>.</a:t>
            </a:r>
          </a:p>
        </p:txBody>
      </p:sp>
      <p:sp>
        <p:nvSpPr>
          <p:cNvPr id="9" name="TextBox 8">
            <a:extLst>
              <a:ext uri="{FF2B5EF4-FFF2-40B4-BE49-F238E27FC236}">
                <a16:creationId xmlns:a16="http://schemas.microsoft.com/office/drawing/2014/main" id="{44C3F72C-F50C-22CF-2BD2-8451339874D8}"/>
              </a:ext>
            </a:extLst>
          </p:cNvPr>
          <p:cNvSpPr txBox="1"/>
          <p:nvPr/>
        </p:nvSpPr>
        <p:spPr>
          <a:xfrm>
            <a:off x="471140" y="4036071"/>
            <a:ext cx="6094140" cy="461665"/>
          </a:xfrm>
          <a:prstGeom prst="rect">
            <a:avLst/>
          </a:prstGeom>
          <a:noFill/>
        </p:spPr>
        <p:txBody>
          <a:bodyPr wrap="square">
            <a:spAutoFit/>
          </a:bodyPr>
          <a:lstStyle/>
          <a:p>
            <a:r>
              <a:rPr lang="en-US" sz="2400" dirty="0">
                <a:solidFill>
                  <a:schemeClr val="accent1"/>
                </a:solidFill>
              </a:rPr>
              <a:t>Natrium-</a:t>
            </a:r>
            <a:r>
              <a:rPr lang="en-US" sz="2400" dirty="0" err="1">
                <a:solidFill>
                  <a:schemeClr val="accent1"/>
                </a:solidFill>
              </a:rPr>
              <a:t>qlükoza</a:t>
            </a:r>
            <a:r>
              <a:rPr lang="en-US" sz="2400" dirty="0">
                <a:solidFill>
                  <a:schemeClr val="accent1"/>
                </a:solidFill>
              </a:rPr>
              <a:t> </a:t>
            </a:r>
            <a:r>
              <a:rPr lang="en-US" sz="2400" dirty="0" err="1">
                <a:solidFill>
                  <a:schemeClr val="accent1"/>
                </a:solidFill>
              </a:rPr>
              <a:t>kotransporter</a:t>
            </a:r>
            <a:r>
              <a:rPr lang="en-US" sz="2400" dirty="0">
                <a:solidFill>
                  <a:schemeClr val="accent1"/>
                </a:solidFill>
              </a:rPr>
              <a:t> 2 </a:t>
            </a:r>
            <a:r>
              <a:rPr lang="en-US" sz="2400" dirty="0" err="1">
                <a:solidFill>
                  <a:schemeClr val="accent1"/>
                </a:solidFill>
              </a:rPr>
              <a:t>inhibitorları</a:t>
            </a:r>
            <a:r>
              <a:rPr lang="en-US" sz="2400" dirty="0">
                <a:solidFill>
                  <a:schemeClr val="accent1"/>
                </a:solidFill>
              </a:rPr>
              <a:t> </a:t>
            </a:r>
          </a:p>
        </p:txBody>
      </p:sp>
      <p:sp>
        <p:nvSpPr>
          <p:cNvPr id="11" name="TextBox 10">
            <a:extLst>
              <a:ext uri="{FF2B5EF4-FFF2-40B4-BE49-F238E27FC236}">
                <a16:creationId xmlns:a16="http://schemas.microsoft.com/office/drawing/2014/main" id="{2F94A180-D9E9-5453-9801-CC0D9E66B1D7}"/>
              </a:ext>
            </a:extLst>
          </p:cNvPr>
          <p:cNvSpPr txBox="1"/>
          <p:nvPr/>
        </p:nvSpPr>
        <p:spPr>
          <a:xfrm>
            <a:off x="4585939" y="4487255"/>
            <a:ext cx="6094140" cy="1200329"/>
          </a:xfrm>
          <a:prstGeom prst="rect">
            <a:avLst/>
          </a:prstGeom>
          <a:noFill/>
        </p:spPr>
        <p:txBody>
          <a:bodyPr wrap="square">
            <a:spAutoFit/>
          </a:bodyPr>
          <a:lstStyle/>
          <a:p>
            <a:r>
              <a:rPr lang="en-US" dirty="0" err="1"/>
              <a:t>natriumun</a:t>
            </a:r>
            <a:r>
              <a:rPr lang="en-US" dirty="0"/>
              <a:t> </a:t>
            </a:r>
            <a:r>
              <a:rPr lang="en-US" dirty="0" err="1"/>
              <a:t>proksimal</a:t>
            </a:r>
            <a:r>
              <a:rPr lang="en-US" dirty="0"/>
              <a:t> </a:t>
            </a:r>
            <a:r>
              <a:rPr lang="en-US" dirty="0" err="1"/>
              <a:t>udulmasını</a:t>
            </a:r>
            <a:r>
              <a:rPr lang="en-US" dirty="0"/>
              <a:t> </a:t>
            </a:r>
            <a:r>
              <a:rPr lang="en-US" dirty="0" err="1"/>
              <a:t>azaldır</a:t>
            </a:r>
            <a:r>
              <a:rPr lang="en-US" dirty="0"/>
              <a:t>. </a:t>
            </a:r>
            <a:r>
              <a:rPr lang="en-US" dirty="0" err="1"/>
              <a:t>Klinik</a:t>
            </a:r>
            <a:r>
              <a:rPr lang="en-US" dirty="0"/>
              <a:t> </a:t>
            </a:r>
            <a:r>
              <a:rPr lang="en-US" dirty="0" err="1"/>
              <a:t>sınaqlardan</a:t>
            </a:r>
            <a:r>
              <a:rPr lang="en-US" dirty="0"/>
              <a:t> </a:t>
            </a:r>
            <a:r>
              <a:rPr lang="en-US" dirty="0" err="1"/>
              <a:t>əldə</a:t>
            </a:r>
            <a:r>
              <a:rPr lang="en-US" dirty="0"/>
              <a:t> </a:t>
            </a:r>
            <a:r>
              <a:rPr lang="en-US" dirty="0" err="1"/>
              <a:t>edilən</a:t>
            </a:r>
            <a:r>
              <a:rPr lang="en-US" dirty="0"/>
              <a:t> </a:t>
            </a:r>
            <a:r>
              <a:rPr lang="en-US" dirty="0" err="1"/>
              <a:t>güclü</a:t>
            </a:r>
            <a:r>
              <a:rPr lang="en-US" dirty="0"/>
              <a:t> </a:t>
            </a:r>
            <a:r>
              <a:rPr lang="en-US" dirty="0" err="1"/>
              <a:t>sübutlar</a:t>
            </a:r>
            <a:r>
              <a:rPr lang="en-US" dirty="0"/>
              <a:t> </a:t>
            </a:r>
            <a:r>
              <a:rPr lang="en-US" dirty="0" err="1"/>
              <a:t>renoprotektiv</a:t>
            </a:r>
            <a:r>
              <a:rPr lang="en-US" dirty="0"/>
              <a:t> </a:t>
            </a:r>
            <a:r>
              <a:rPr lang="en-US" dirty="0" err="1"/>
              <a:t>ilə</a:t>
            </a:r>
            <a:r>
              <a:rPr lang="en-US" dirty="0"/>
              <a:t> </a:t>
            </a:r>
            <a:r>
              <a:rPr lang="en-US" dirty="0" err="1"/>
              <a:t>əhəmiyyətli</a:t>
            </a:r>
            <a:r>
              <a:rPr lang="en-US" dirty="0"/>
              <a:t> </a:t>
            </a:r>
            <a:r>
              <a:rPr lang="en-US" dirty="0" err="1"/>
              <a:t>diurezi</a:t>
            </a:r>
            <a:r>
              <a:rPr lang="en-US" dirty="0"/>
              <a:t> </a:t>
            </a:r>
            <a:r>
              <a:rPr lang="en-US" dirty="0" err="1"/>
              <a:t>və</a:t>
            </a:r>
            <a:r>
              <a:rPr lang="en-US" dirty="0"/>
              <a:t> </a:t>
            </a:r>
            <a:r>
              <a:rPr lang="en-US" dirty="0" err="1"/>
              <a:t>ürək</a:t>
            </a:r>
            <a:r>
              <a:rPr lang="en-US" dirty="0"/>
              <a:t> </a:t>
            </a:r>
            <a:r>
              <a:rPr lang="en-US" dirty="0" err="1"/>
              <a:t>çatışmazlığının</a:t>
            </a:r>
            <a:r>
              <a:rPr lang="en-US" dirty="0"/>
              <a:t> </a:t>
            </a:r>
            <a:r>
              <a:rPr lang="en-US" dirty="0" err="1"/>
              <a:t>yaxşılaşdırılması</a:t>
            </a:r>
            <a:r>
              <a:rPr lang="en-US" dirty="0"/>
              <a:t> </a:t>
            </a:r>
            <a:r>
              <a:rPr lang="en-US" dirty="0" err="1"/>
              <a:t>nəticələrini</a:t>
            </a:r>
            <a:r>
              <a:rPr lang="en-US" dirty="0"/>
              <a:t> </a:t>
            </a:r>
            <a:r>
              <a:rPr lang="en-US" dirty="0" err="1"/>
              <a:t>göstərir</a:t>
            </a:r>
            <a:r>
              <a:rPr lang="en-US" dirty="0"/>
              <a:t>, </a:t>
            </a:r>
            <a:r>
              <a:rPr lang="en-US" dirty="0" err="1"/>
              <a:t>lakin</a:t>
            </a:r>
            <a:r>
              <a:rPr lang="en-US" dirty="0"/>
              <a:t> </a:t>
            </a:r>
            <a:r>
              <a:rPr lang="en-US" dirty="0" err="1"/>
              <a:t>ilgək</a:t>
            </a:r>
            <a:r>
              <a:rPr lang="en-US" dirty="0"/>
              <a:t> </a:t>
            </a:r>
            <a:r>
              <a:rPr lang="en-US" dirty="0" err="1"/>
              <a:t>diuretikləri</a:t>
            </a:r>
            <a:r>
              <a:rPr lang="en-US" dirty="0"/>
              <a:t> </a:t>
            </a:r>
            <a:r>
              <a:rPr lang="en-US" dirty="0" err="1"/>
              <a:t>ilə</a:t>
            </a:r>
            <a:r>
              <a:rPr lang="en-US" dirty="0"/>
              <a:t> </a:t>
            </a:r>
            <a:r>
              <a:rPr lang="en-US" dirty="0" err="1"/>
              <a:t>birgə</a:t>
            </a:r>
            <a:r>
              <a:rPr lang="en-US" dirty="0"/>
              <a:t> </a:t>
            </a:r>
            <a:r>
              <a:rPr lang="en-US" dirty="0" err="1"/>
              <a:t>tətbiqi</a:t>
            </a:r>
            <a:r>
              <a:rPr lang="en-US" dirty="0"/>
              <a:t> </a:t>
            </a:r>
            <a:r>
              <a:rPr lang="en-US" dirty="0" err="1"/>
              <a:t>öyrənilməmişdir</a:t>
            </a:r>
            <a:r>
              <a:rPr lang="en-US" dirty="0"/>
              <a:t>.</a:t>
            </a:r>
          </a:p>
        </p:txBody>
      </p:sp>
      <p:pic>
        <p:nvPicPr>
          <p:cNvPr id="6" name="Picture 5">
            <a:extLst>
              <a:ext uri="{FF2B5EF4-FFF2-40B4-BE49-F238E27FC236}">
                <a16:creationId xmlns:a16="http://schemas.microsoft.com/office/drawing/2014/main" id="{183359F4-85A0-7C18-7EC1-EE271AAD7B23}"/>
              </a:ext>
            </a:extLst>
          </p:cNvPr>
          <p:cNvPicPr>
            <a:picLocks noChangeAspect="1"/>
          </p:cNvPicPr>
          <p:nvPr/>
        </p:nvPicPr>
        <p:blipFill>
          <a:blip r:embed="rId2"/>
          <a:stretch>
            <a:fillRect/>
          </a:stretch>
        </p:blipFill>
        <p:spPr>
          <a:xfrm>
            <a:off x="10212191" y="6063916"/>
            <a:ext cx="1797142" cy="571529"/>
          </a:xfrm>
          <a:prstGeom prst="rect">
            <a:avLst/>
          </a:prstGeom>
        </p:spPr>
      </p:pic>
    </p:spTree>
    <p:extLst>
      <p:ext uri="{BB962C8B-B14F-4D97-AF65-F5344CB8AC3E}">
        <p14:creationId xmlns:p14="http://schemas.microsoft.com/office/powerpoint/2010/main" val="40004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38D25-BAA8-E14C-88D6-D5444969FED3}"/>
              </a:ext>
            </a:extLst>
          </p:cNvPr>
          <p:cNvSpPr txBox="1"/>
          <p:nvPr/>
        </p:nvSpPr>
        <p:spPr>
          <a:xfrm>
            <a:off x="482289" y="320641"/>
            <a:ext cx="3197613" cy="523220"/>
          </a:xfrm>
          <a:prstGeom prst="rect">
            <a:avLst/>
          </a:prstGeom>
          <a:noFill/>
        </p:spPr>
        <p:txBody>
          <a:bodyPr wrap="square">
            <a:spAutoFit/>
          </a:bodyPr>
          <a:lstStyle/>
          <a:p>
            <a:r>
              <a:rPr lang="en-US" sz="2800" dirty="0" err="1">
                <a:solidFill>
                  <a:schemeClr val="accent1"/>
                </a:solidFill>
              </a:rPr>
              <a:t>Hipertonik</a:t>
            </a:r>
            <a:r>
              <a:rPr lang="en-US" sz="2800" dirty="0">
                <a:solidFill>
                  <a:schemeClr val="accent1"/>
                </a:solidFill>
              </a:rPr>
              <a:t> </a:t>
            </a:r>
            <a:r>
              <a:rPr lang="az-Latn-AZ" sz="2800" dirty="0">
                <a:solidFill>
                  <a:schemeClr val="accent1"/>
                </a:solidFill>
              </a:rPr>
              <a:t>məhlul</a:t>
            </a:r>
            <a:r>
              <a:rPr lang="en-US" sz="2800" dirty="0"/>
              <a:t>. </a:t>
            </a:r>
          </a:p>
        </p:txBody>
      </p:sp>
      <p:sp>
        <p:nvSpPr>
          <p:cNvPr id="5" name="TextBox 4">
            <a:extLst>
              <a:ext uri="{FF2B5EF4-FFF2-40B4-BE49-F238E27FC236}">
                <a16:creationId xmlns:a16="http://schemas.microsoft.com/office/drawing/2014/main" id="{D5FFDA3E-E6E3-EF66-F9C2-9D3849658594}"/>
              </a:ext>
            </a:extLst>
          </p:cNvPr>
          <p:cNvSpPr txBox="1"/>
          <p:nvPr/>
        </p:nvSpPr>
        <p:spPr>
          <a:xfrm>
            <a:off x="3426212" y="447833"/>
            <a:ext cx="7412773" cy="2031325"/>
          </a:xfrm>
          <a:prstGeom prst="rect">
            <a:avLst/>
          </a:prstGeom>
          <a:noFill/>
        </p:spPr>
        <p:txBody>
          <a:bodyPr wrap="square">
            <a:spAutoFit/>
          </a:bodyPr>
          <a:lstStyle/>
          <a:p>
            <a:r>
              <a:rPr lang="en-US" dirty="0" err="1"/>
              <a:t>İntravenöz</a:t>
            </a:r>
            <a:r>
              <a:rPr lang="en-US" dirty="0"/>
              <a:t> </a:t>
            </a:r>
            <a:r>
              <a:rPr lang="en-US" dirty="0" err="1"/>
              <a:t>hipertonik</a:t>
            </a:r>
            <a:r>
              <a:rPr lang="en-US" dirty="0"/>
              <a:t> </a:t>
            </a:r>
            <a:r>
              <a:rPr lang="en-US" dirty="0" err="1"/>
              <a:t>salin</a:t>
            </a:r>
            <a:r>
              <a:rPr lang="en-US" dirty="0"/>
              <a:t> </a:t>
            </a:r>
            <a:r>
              <a:rPr lang="en-US" dirty="0" err="1"/>
              <a:t>intravaskulyar</a:t>
            </a:r>
            <a:r>
              <a:rPr lang="en-US" dirty="0"/>
              <a:t> </a:t>
            </a:r>
            <a:r>
              <a:rPr lang="en-US" dirty="0" err="1"/>
              <a:t>boşluğa</a:t>
            </a:r>
            <a:r>
              <a:rPr lang="en-US" dirty="0"/>
              <a:t> </a:t>
            </a:r>
            <a:r>
              <a:rPr lang="en-US" dirty="0" err="1"/>
              <a:t>sərbəst</a:t>
            </a:r>
            <a:r>
              <a:rPr lang="en-US" dirty="0"/>
              <a:t> </a:t>
            </a:r>
            <a:r>
              <a:rPr lang="en-US" dirty="0" err="1"/>
              <a:t>suyun</a:t>
            </a:r>
            <a:r>
              <a:rPr lang="en-US" dirty="0"/>
              <a:t> </a:t>
            </a:r>
            <a:r>
              <a:rPr lang="en-US" dirty="0" err="1"/>
              <a:t>osmotik</a:t>
            </a:r>
            <a:r>
              <a:rPr lang="en-US" dirty="0"/>
              <a:t> “</a:t>
            </a:r>
            <a:r>
              <a:rPr lang="en-US" dirty="0" err="1"/>
              <a:t>çəkilməsi</a:t>
            </a:r>
            <a:r>
              <a:rPr lang="en-US" dirty="0"/>
              <a:t>” </a:t>
            </a:r>
            <a:r>
              <a:rPr lang="en-US" dirty="0" err="1"/>
              <a:t>ilə</a:t>
            </a:r>
            <a:r>
              <a:rPr lang="en-US" dirty="0"/>
              <a:t> </a:t>
            </a:r>
            <a:r>
              <a:rPr lang="en-US" dirty="0" err="1"/>
              <a:t>böyrək</a:t>
            </a:r>
            <a:r>
              <a:rPr lang="en-US" dirty="0"/>
              <a:t> </a:t>
            </a:r>
            <a:r>
              <a:rPr lang="en-US" dirty="0" err="1"/>
              <a:t>perfuziyasını</a:t>
            </a:r>
            <a:r>
              <a:rPr lang="en-US" dirty="0"/>
              <a:t> </a:t>
            </a:r>
            <a:r>
              <a:rPr lang="en-US" dirty="0" err="1"/>
              <a:t>yaxşılaşdırmaqla</a:t>
            </a:r>
            <a:r>
              <a:rPr lang="en-US" dirty="0"/>
              <a:t> </a:t>
            </a:r>
            <a:r>
              <a:rPr lang="en-US" dirty="0" err="1"/>
              <a:t>və</a:t>
            </a:r>
            <a:r>
              <a:rPr lang="en-US" dirty="0"/>
              <a:t> </a:t>
            </a:r>
            <a:r>
              <a:rPr lang="en-US" dirty="0" err="1"/>
              <a:t>natriumun</a:t>
            </a:r>
            <a:r>
              <a:rPr lang="en-US" dirty="0"/>
              <a:t> Henle </a:t>
            </a:r>
            <a:r>
              <a:rPr lang="en-US" dirty="0" err="1"/>
              <a:t>ilgəyinə</a:t>
            </a:r>
            <a:r>
              <a:rPr lang="en-US" dirty="0"/>
              <a:t> </a:t>
            </a:r>
            <a:r>
              <a:rPr lang="en-US" dirty="0" err="1"/>
              <a:t>daha</a:t>
            </a:r>
            <a:r>
              <a:rPr lang="en-US" dirty="0"/>
              <a:t> </a:t>
            </a:r>
            <a:r>
              <a:rPr lang="en-US" dirty="0" err="1"/>
              <a:t>yaxşı</a:t>
            </a:r>
            <a:r>
              <a:rPr lang="en-US" dirty="0"/>
              <a:t> </a:t>
            </a:r>
            <a:r>
              <a:rPr lang="en-US" dirty="0" err="1"/>
              <a:t>çatdırılması</a:t>
            </a:r>
            <a:r>
              <a:rPr lang="en-US" dirty="0"/>
              <a:t> </a:t>
            </a:r>
            <a:r>
              <a:rPr lang="en-US" dirty="0" err="1"/>
              <a:t>yolu</a:t>
            </a:r>
            <a:r>
              <a:rPr lang="en-US" dirty="0"/>
              <a:t> </a:t>
            </a:r>
            <a:r>
              <a:rPr lang="en-US" dirty="0" err="1"/>
              <a:t>ilə</a:t>
            </a:r>
            <a:r>
              <a:rPr lang="en-US" dirty="0"/>
              <a:t> loop </a:t>
            </a:r>
            <a:r>
              <a:rPr lang="en-US" dirty="0" err="1"/>
              <a:t>diuretik</a:t>
            </a:r>
            <a:r>
              <a:rPr lang="en-US" dirty="0"/>
              <a:t> </a:t>
            </a:r>
            <a:r>
              <a:rPr lang="en-US" dirty="0" err="1"/>
              <a:t>təsirini</a:t>
            </a:r>
            <a:r>
              <a:rPr lang="en-US" dirty="0"/>
              <a:t> </a:t>
            </a:r>
            <a:r>
              <a:rPr lang="en-US" dirty="0" err="1"/>
              <a:t>yaxşılaşdırmaqla</a:t>
            </a:r>
            <a:r>
              <a:rPr lang="en-US" dirty="0"/>
              <a:t> </a:t>
            </a:r>
            <a:r>
              <a:rPr lang="en-US" dirty="0" err="1"/>
              <a:t>diurezi</a:t>
            </a:r>
            <a:r>
              <a:rPr lang="en-US" dirty="0"/>
              <a:t> </a:t>
            </a:r>
            <a:r>
              <a:rPr lang="en-US" dirty="0" err="1"/>
              <a:t>artırdığı</a:t>
            </a:r>
            <a:r>
              <a:rPr lang="en-US" dirty="0"/>
              <a:t> </a:t>
            </a:r>
            <a:r>
              <a:rPr lang="en-US" dirty="0" err="1"/>
              <a:t>göstərilmişdir</a:t>
            </a:r>
            <a:r>
              <a:rPr lang="en-US" dirty="0"/>
              <a:t>. O, </a:t>
            </a:r>
            <a:r>
              <a:rPr lang="en-US" dirty="0" err="1"/>
              <a:t>həmçinin</a:t>
            </a:r>
            <a:r>
              <a:rPr lang="en-US" dirty="0"/>
              <a:t> </a:t>
            </a:r>
            <a:r>
              <a:rPr lang="en-US" dirty="0" err="1"/>
              <a:t>miokard</a:t>
            </a:r>
            <a:r>
              <a:rPr lang="en-US" dirty="0"/>
              <a:t> </a:t>
            </a:r>
            <a:r>
              <a:rPr lang="en-US" dirty="0" err="1"/>
              <a:t>stimullaşdırılması</a:t>
            </a:r>
            <a:r>
              <a:rPr lang="en-US" dirty="0"/>
              <a:t> </a:t>
            </a:r>
            <a:r>
              <a:rPr lang="en-US" dirty="0" err="1"/>
              <a:t>vasitəsilə</a:t>
            </a:r>
            <a:r>
              <a:rPr lang="en-US" dirty="0"/>
              <a:t> </a:t>
            </a:r>
            <a:r>
              <a:rPr lang="en-US" dirty="0" err="1"/>
              <a:t>inotropiyanı</a:t>
            </a:r>
            <a:r>
              <a:rPr lang="en-US" dirty="0"/>
              <a:t> </a:t>
            </a:r>
            <a:r>
              <a:rPr lang="en-US" dirty="0" err="1"/>
              <a:t>yaxşılaşdırır</a:t>
            </a:r>
            <a:r>
              <a:rPr lang="en-US" dirty="0"/>
              <a:t>. Bu </a:t>
            </a:r>
            <a:r>
              <a:rPr lang="en-US" dirty="0" err="1"/>
              <a:t>üsul</a:t>
            </a:r>
            <a:r>
              <a:rPr lang="en-US" dirty="0"/>
              <a:t> </a:t>
            </a:r>
            <a:r>
              <a:rPr lang="en-US" dirty="0" err="1"/>
              <a:t>təkcə</a:t>
            </a:r>
            <a:r>
              <a:rPr lang="en-US" dirty="0"/>
              <a:t> </a:t>
            </a:r>
            <a:r>
              <a:rPr lang="en-US" dirty="0" err="1"/>
              <a:t>furosemidlə</a:t>
            </a:r>
            <a:r>
              <a:rPr lang="en-US" dirty="0"/>
              <a:t> </a:t>
            </a:r>
            <a:r>
              <a:rPr lang="en-US" dirty="0" err="1"/>
              <a:t>müqayisədə</a:t>
            </a:r>
            <a:r>
              <a:rPr lang="en-US" dirty="0"/>
              <a:t> </a:t>
            </a:r>
            <a:r>
              <a:rPr lang="en-US" dirty="0" err="1"/>
              <a:t>ölüm</a:t>
            </a:r>
            <a:r>
              <a:rPr lang="en-US" dirty="0"/>
              <a:t> </a:t>
            </a:r>
            <a:r>
              <a:rPr lang="en-US" dirty="0" err="1"/>
              <a:t>nisbətinin</a:t>
            </a:r>
            <a:r>
              <a:rPr lang="en-US" dirty="0"/>
              <a:t> </a:t>
            </a:r>
            <a:r>
              <a:rPr lang="en-US" dirty="0" err="1"/>
              <a:t>azalması</a:t>
            </a:r>
            <a:r>
              <a:rPr lang="en-US" dirty="0"/>
              <a:t>, </a:t>
            </a:r>
            <a:r>
              <a:rPr lang="en-US" dirty="0" err="1"/>
              <a:t>xəstəxanada</a:t>
            </a:r>
            <a:r>
              <a:rPr lang="en-US" dirty="0"/>
              <a:t> </a:t>
            </a:r>
            <a:r>
              <a:rPr lang="en-US" dirty="0" err="1"/>
              <a:t>qalma</a:t>
            </a:r>
            <a:r>
              <a:rPr lang="en-US" dirty="0"/>
              <a:t> </a:t>
            </a:r>
            <a:r>
              <a:rPr lang="en-US" dirty="0" err="1"/>
              <a:t>müddəti</a:t>
            </a:r>
            <a:r>
              <a:rPr lang="en-US" dirty="0"/>
              <a:t> </a:t>
            </a:r>
            <a:r>
              <a:rPr lang="en-US" dirty="0" err="1"/>
              <a:t>və</a:t>
            </a:r>
            <a:r>
              <a:rPr lang="en-US" dirty="0"/>
              <a:t> </a:t>
            </a:r>
            <a:r>
              <a:rPr lang="en-US" dirty="0" err="1"/>
              <a:t>müalicə</a:t>
            </a:r>
            <a:r>
              <a:rPr lang="en-US" dirty="0"/>
              <a:t> </a:t>
            </a:r>
            <a:r>
              <a:rPr lang="en-US" dirty="0" err="1"/>
              <a:t>xərcləri</a:t>
            </a:r>
            <a:r>
              <a:rPr lang="en-US" dirty="0"/>
              <a:t> </a:t>
            </a:r>
            <a:r>
              <a:rPr lang="en-US" dirty="0" err="1"/>
              <a:t>ilə</a:t>
            </a:r>
            <a:r>
              <a:rPr lang="en-US" dirty="0"/>
              <a:t> </a:t>
            </a:r>
            <a:r>
              <a:rPr lang="en-US" dirty="0" err="1"/>
              <a:t>əlaqələndirilmişdir</a:t>
            </a:r>
            <a:r>
              <a:rPr lang="en-US" dirty="0"/>
              <a:t>.</a:t>
            </a:r>
          </a:p>
        </p:txBody>
      </p:sp>
      <p:sp>
        <p:nvSpPr>
          <p:cNvPr id="7" name="TextBox 6">
            <a:extLst>
              <a:ext uri="{FF2B5EF4-FFF2-40B4-BE49-F238E27FC236}">
                <a16:creationId xmlns:a16="http://schemas.microsoft.com/office/drawing/2014/main" id="{94D53B83-6AA4-B745-7519-44F2CA9310D3}"/>
              </a:ext>
            </a:extLst>
          </p:cNvPr>
          <p:cNvSpPr txBox="1"/>
          <p:nvPr/>
        </p:nvSpPr>
        <p:spPr>
          <a:xfrm>
            <a:off x="482289" y="2391410"/>
            <a:ext cx="2567568" cy="584775"/>
          </a:xfrm>
          <a:prstGeom prst="rect">
            <a:avLst/>
          </a:prstGeom>
          <a:noFill/>
        </p:spPr>
        <p:txBody>
          <a:bodyPr wrap="square">
            <a:spAutoFit/>
          </a:bodyPr>
          <a:lstStyle/>
          <a:p>
            <a:r>
              <a:rPr lang="en-US" sz="2800" dirty="0" err="1">
                <a:solidFill>
                  <a:schemeClr val="accent1"/>
                </a:solidFill>
              </a:rPr>
              <a:t>Ultrafiltrasiya</a:t>
            </a:r>
            <a:r>
              <a:rPr lang="en-US" sz="3200" dirty="0"/>
              <a:t>.</a:t>
            </a:r>
          </a:p>
        </p:txBody>
      </p:sp>
      <p:sp>
        <p:nvSpPr>
          <p:cNvPr id="9" name="TextBox 8">
            <a:extLst>
              <a:ext uri="{FF2B5EF4-FFF2-40B4-BE49-F238E27FC236}">
                <a16:creationId xmlns:a16="http://schemas.microsoft.com/office/drawing/2014/main" id="{3A5B9E7B-820F-052B-042A-D3582315D8A9}"/>
              </a:ext>
            </a:extLst>
          </p:cNvPr>
          <p:cNvSpPr txBox="1"/>
          <p:nvPr/>
        </p:nvSpPr>
        <p:spPr>
          <a:xfrm>
            <a:off x="2822650" y="2768020"/>
            <a:ext cx="7301261" cy="1477328"/>
          </a:xfrm>
          <a:prstGeom prst="rect">
            <a:avLst/>
          </a:prstGeom>
          <a:noFill/>
        </p:spPr>
        <p:txBody>
          <a:bodyPr wrap="square">
            <a:spAutoFit/>
          </a:bodyPr>
          <a:lstStyle/>
          <a:p>
            <a:r>
              <a:rPr lang="en-US" dirty="0" err="1"/>
              <a:t>Ultrafiltrasiya</a:t>
            </a:r>
            <a:r>
              <a:rPr lang="en-US" dirty="0"/>
              <a:t> </a:t>
            </a:r>
            <a:r>
              <a:rPr lang="en-US" dirty="0" err="1"/>
              <a:t>kimi</a:t>
            </a:r>
            <a:r>
              <a:rPr lang="en-US" dirty="0"/>
              <a:t> </a:t>
            </a:r>
            <a:r>
              <a:rPr lang="en-US" dirty="0" err="1"/>
              <a:t>üsullar</a:t>
            </a:r>
            <a:r>
              <a:rPr lang="en-US" dirty="0"/>
              <a:t> </a:t>
            </a:r>
            <a:r>
              <a:rPr lang="en-US" dirty="0" err="1"/>
              <a:t>tibbi</a:t>
            </a:r>
            <a:r>
              <a:rPr lang="en-US" dirty="0"/>
              <a:t> </a:t>
            </a:r>
            <a:r>
              <a:rPr lang="en-US" dirty="0" err="1"/>
              <a:t>müalicəyə</a:t>
            </a:r>
            <a:r>
              <a:rPr lang="en-US" dirty="0"/>
              <a:t> </a:t>
            </a:r>
            <a:r>
              <a:rPr lang="en-US" dirty="0" err="1"/>
              <a:t>davamlı</a:t>
            </a:r>
            <a:r>
              <a:rPr lang="en-US" dirty="0"/>
              <a:t> </a:t>
            </a:r>
            <a:r>
              <a:rPr lang="en-US" dirty="0" err="1"/>
              <a:t>olan</a:t>
            </a:r>
            <a:r>
              <a:rPr lang="en-US" dirty="0"/>
              <a:t> </a:t>
            </a:r>
            <a:r>
              <a:rPr lang="az-Latn-AZ" dirty="0"/>
              <a:t>ödemlərdə </a:t>
            </a:r>
            <a:r>
              <a:rPr lang="en-US" dirty="0" err="1"/>
              <a:t>istifadə</a:t>
            </a:r>
            <a:r>
              <a:rPr lang="en-US" dirty="0"/>
              <a:t> </a:t>
            </a:r>
            <a:r>
              <a:rPr lang="en-US" dirty="0" err="1"/>
              <a:t>edilə</a:t>
            </a:r>
            <a:r>
              <a:rPr lang="en-US" dirty="0"/>
              <a:t> </a:t>
            </a:r>
            <a:r>
              <a:rPr lang="en-US" dirty="0" err="1"/>
              <a:t>bilər</a:t>
            </a:r>
            <a:r>
              <a:rPr lang="en-US" dirty="0"/>
              <a:t>. </a:t>
            </a:r>
            <a:r>
              <a:rPr lang="en-US" dirty="0" err="1"/>
              <a:t>Kardiorenal</a:t>
            </a:r>
            <a:r>
              <a:rPr lang="en-US" dirty="0"/>
              <a:t> </a:t>
            </a:r>
            <a:r>
              <a:rPr lang="en-US" dirty="0" err="1"/>
              <a:t>sindromlu</a:t>
            </a:r>
            <a:r>
              <a:rPr lang="en-US" dirty="0"/>
              <a:t> </a:t>
            </a:r>
            <a:r>
              <a:rPr lang="en-US" dirty="0" err="1"/>
              <a:t>inkişaf</a:t>
            </a:r>
            <a:r>
              <a:rPr lang="en-US" dirty="0"/>
              <a:t> </a:t>
            </a:r>
            <a:r>
              <a:rPr lang="en-US" dirty="0" err="1"/>
              <a:t>etmiş</a:t>
            </a:r>
            <a:r>
              <a:rPr lang="en-US" dirty="0"/>
              <a:t> </a:t>
            </a:r>
            <a:r>
              <a:rPr lang="en-US" dirty="0" err="1"/>
              <a:t>ürək</a:t>
            </a:r>
            <a:r>
              <a:rPr lang="en-US" dirty="0"/>
              <a:t> </a:t>
            </a:r>
            <a:r>
              <a:rPr lang="en-US" dirty="0" err="1"/>
              <a:t>çatışmazlığı</a:t>
            </a:r>
            <a:r>
              <a:rPr lang="en-US" dirty="0"/>
              <a:t> </a:t>
            </a:r>
            <a:r>
              <a:rPr lang="en-US" dirty="0" err="1"/>
              <a:t>üçün</a:t>
            </a:r>
            <a:r>
              <a:rPr lang="en-US" dirty="0"/>
              <a:t> ambulator peritoneal </a:t>
            </a:r>
            <a:r>
              <a:rPr lang="en-US" dirty="0" err="1"/>
              <a:t>dializ</a:t>
            </a:r>
            <a:r>
              <a:rPr lang="en-US" dirty="0"/>
              <a:t> </a:t>
            </a:r>
            <a:r>
              <a:rPr lang="en-US" dirty="0" err="1"/>
              <a:t>təsvir</a:t>
            </a:r>
            <a:r>
              <a:rPr lang="en-US" dirty="0"/>
              <a:t> </a:t>
            </a:r>
            <a:r>
              <a:rPr lang="en-US" dirty="0" err="1"/>
              <a:t>edilmişdir</a:t>
            </a:r>
            <a:r>
              <a:rPr lang="en-US" dirty="0"/>
              <a:t>. </a:t>
            </a:r>
            <a:r>
              <a:rPr lang="en-US" dirty="0" err="1"/>
              <a:t>Bununla</a:t>
            </a:r>
            <a:r>
              <a:rPr lang="en-US" dirty="0"/>
              <a:t> </a:t>
            </a:r>
            <a:r>
              <a:rPr lang="en-US" dirty="0" err="1"/>
              <a:t>belə</a:t>
            </a:r>
            <a:r>
              <a:rPr lang="en-US" dirty="0"/>
              <a:t>, </a:t>
            </a:r>
            <a:r>
              <a:rPr lang="en-US" dirty="0" err="1"/>
              <a:t>birinci</a:t>
            </a:r>
            <a:r>
              <a:rPr lang="en-US" dirty="0"/>
              <a:t> </a:t>
            </a:r>
            <a:r>
              <a:rPr lang="en-US" dirty="0" err="1"/>
              <a:t>sıra</a:t>
            </a:r>
            <a:r>
              <a:rPr lang="en-US" dirty="0"/>
              <a:t> </a:t>
            </a:r>
            <a:r>
              <a:rPr lang="en-US" dirty="0" err="1"/>
              <a:t>terapiya</a:t>
            </a:r>
            <a:r>
              <a:rPr lang="en-US" dirty="0"/>
              <a:t> </a:t>
            </a:r>
            <a:r>
              <a:rPr lang="en-US" dirty="0" err="1"/>
              <a:t>kimi</a:t>
            </a:r>
            <a:r>
              <a:rPr lang="en-US" dirty="0"/>
              <a:t> loop </a:t>
            </a:r>
            <a:r>
              <a:rPr lang="en-US" dirty="0" err="1"/>
              <a:t>diuretikləri</a:t>
            </a:r>
            <a:r>
              <a:rPr lang="en-US" dirty="0"/>
              <a:t> </a:t>
            </a:r>
            <a:r>
              <a:rPr lang="en-US" dirty="0" err="1"/>
              <a:t>ilə</a:t>
            </a:r>
            <a:r>
              <a:rPr lang="en-US" dirty="0"/>
              <a:t> </a:t>
            </a:r>
            <a:r>
              <a:rPr lang="en-US" dirty="0" err="1"/>
              <a:t>müqayisədə</a:t>
            </a:r>
            <a:r>
              <a:rPr lang="en-US" dirty="0"/>
              <a:t> </a:t>
            </a:r>
            <a:r>
              <a:rPr lang="en-US" dirty="0" err="1"/>
              <a:t>ultrafiltrasiyaya</a:t>
            </a:r>
            <a:r>
              <a:rPr lang="en-US" dirty="0"/>
              <a:t> </a:t>
            </a:r>
            <a:r>
              <a:rPr lang="en-US" dirty="0" err="1"/>
              <a:t>üstünlük</a:t>
            </a:r>
            <a:r>
              <a:rPr lang="en-US" dirty="0"/>
              <a:t> </a:t>
            </a:r>
            <a:r>
              <a:rPr lang="en-US" dirty="0" err="1"/>
              <a:t>verən</a:t>
            </a:r>
            <a:r>
              <a:rPr lang="en-US" dirty="0"/>
              <a:t> </a:t>
            </a:r>
            <a:r>
              <a:rPr lang="en-US" dirty="0" err="1"/>
              <a:t>heç</a:t>
            </a:r>
            <a:r>
              <a:rPr lang="en-US" dirty="0"/>
              <a:t> </a:t>
            </a:r>
            <a:r>
              <a:rPr lang="en-US" dirty="0" err="1"/>
              <a:t>bir</a:t>
            </a:r>
            <a:r>
              <a:rPr lang="en-US" dirty="0"/>
              <a:t> </a:t>
            </a:r>
            <a:r>
              <a:rPr lang="en-US" dirty="0" err="1"/>
              <a:t>sübut</a:t>
            </a:r>
            <a:r>
              <a:rPr lang="en-US" dirty="0"/>
              <a:t> </a:t>
            </a:r>
            <a:r>
              <a:rPr lang="en-US" dirty="0" err="1"/>
              <a:t>yoxdur</a:t>
            </a:r>
            <a:r>
              <a:rPr lang="en-US" dirty="0"/>
              <a:t>.</a:t>
            </a:r>
          </a:p>
        </p:txBody>
      </p:sp>
      <p:sp>
        <p:nvSpPr>
          <p:cNvPr id="11" name="TextBox 10">
            <a:extLst>
              <a:ext uri="{FF2B5EF4-FFF2-40B4-BE49-F238E27FC236}">
                <a16:creationId xmlns:a16="http://schemas.microsoft.com/office/drawing/2014/main" id="{18C176BF-2575-59E0-2520-EF0176C534A0}"/>
              </a:ext>
            </a:extLst>
          </p:cNvPr>
          <p:cNvSpPr txBox="1"/>
          <p:nvPr/>
        </p:nvSpPr>
        <p:spPr>
          <a:xfrm>
            <a:off x="302473" y="4223474"/>
            <a:ext cx="6094140" cy="584775"/>
          </a:xfrm>
          <a:prstGeom prst="rect">
            <a:avLst/>
          </a:prstGeom>
          <a:noFill/>
        </p:spPr>
        <p:txBody>
          <a:bodyPr wrap="square">
            <a:spAutoFit/>
          </a:bodyPr>
          <a:lstStyle/>
          <a:p>
            <a:r>
              <a:rPr lang="en-US" sz="3200" dirty="0" err="1">
                <a:solidFill>
                  <a:schemeClr val="accent1"/>
                </a:solidFill>
              </a:rPr>
              <a:t>Hemodinamik</a:t>
            </a:r>
            <a:r>
              <a:rPr lang="en-US" sz="3200" dirty="0"/>
              <a:t> </a:t>
            </a:r>
            <a:r>
              <a:rPr lang="en-US" sz="3200" dirty="0" err="1">
                <a:solidFill>
                  <a:schemeClr val="accent1"/>
                </a:solidFill>
              </a:rPr>
              <a:t>qiymətləndirmə</a:t>
            </a:r>
            <a:r>
              <a:rPr lang="en-US" sz="3200" dirty="0">
                <a:solidFill>
                  <a:schemeClr val="accent1"/>
                </a:solidFill>
              </a:rPr>
              <a:t>.</a:t>
            </a:r>
            <a:r>
              <a:rPr lang="en-US" sz="3200" dirty="0"/>
              <a:t> </a:t>
            </a:r>
          </a:p>
        </p:txBody>
      </p:sp>
      <p:sp>
        <p:nvSpPr>
          <p:cNvPr id="13" name="TextBox 12">
            <a:extLst>
              <a:ext uri="{FF2B5EF4-FFF2-40B4-BE49-F238E27FC236}">
                <a16:creationId xmlns:a16="http://schemas.microsoft.com/office/drawing/2014/main" id="{39EDABDC-8A23-37E8-06AC-1E227E27038E}"/>
              </a:ext>
            </a:extLst>
          </p:cNvPr>
          <p:cNvSpPr txBox="1"/>
          <p:nvPr/>
        </p:nvSpPr>
        <p:spPr>
          <a:xfrm>
            <a:off x="662105" y="4783033"/>
            <a:ext cx="11227422" cy="1754326"/>
          </a:xfrm>
          <a:prstGeom prst="rect">
            <a:avLst/>
          </a:prstGeom>
          <a:noFill/>
        </p:spPr>
        <p:txBody>
          <a:bodyPr wrap="square">
            <a:spAutoFit/>
          </a:bodyPr>
          <a:lstStyle/>
          <a:p>
            <a:r>
              <a:rPr lang="en-US" dirty="0" err="1"/>
              <a:t>Adekvat</a:t>
            </a:r>
            <a:r>
              <a:rPr lang="en-US" dirty="0"/>
              <a:t> </a:t>
            </a:r>
            <a:r>
              <a:rPr lang="en-US" dirty="0" err="1"/>
              <a:t>diurezə</a:t>
            </a:r>
            <a:r>
              <a:rPr lang="en-US" dirty="0"/>
              <a:t>, </a:t>
            </a:r>
            <a:r>
              <a:rPr lang="en-US" dirty="0" err="1"/>
              <a:t>artan</a:t>
            </a:r>
            <a:r>
              <a:rPr lang="en-US" dirty="0"/>
              <a:t> </a:t>
            </a:r>
            <a:r>
              <a:rPr lang="en-US" dirty="0" err="1"/>
              <a:t>diuretiklərlə</a:t>
            </a:r>
            <a:r>
              <a:rPr lang="en-US" dirty="0"/>
              <a:t> </a:t>
            </a:r>
            <a:r>
              <a:rPr lang="en-US" dirty="0" err="1"/>
              <a:t>pisləşən</a:t>
            </a:r>
            <a:r>
              <a:rPr lang="en-US" dirty="0"/>
              <a:t> </a:t>
            </a:r>
            <a:r>
              <a:rPr lang="en-US" dirty="0" err="1"/>
              <a:t>böyrək</a:t>
            </a:r>
            <a:r>
              <a:rPr lang="en-US" dirty="0"/>
              <a:t> </a:t>
            </a:r>
            <a:r>
              <a:rPr lang="en-US" dirty="0" err="1"/>
              <a:t>çatışmazlığına</a:t>
            </a:r>
            <a:r>
              <a:rPr lang="en-US" dirty="0"/>
              <a:t> </a:t>
            </a:r>
            <a:r>
              <a:rPr lang="en-US" dirty="0" err="1"/>
              <a:t>və</a:t>
            </a:r>
            <a:r>
              <a:rPr lang="en-US" dirty="0"/>
              <a:t> </a:t>
            </a:r>
            <a:r>
              <a:rPr lang="en-US" dirty="0" err="1"/>
              <a:t>ya</a:t>
            </a:r>
            <a:r>
              <a:rPr lang="en-US" dirty="0"/>
              <a:t> </a:t>
            </a:r>
            <a:r>
              <a:rPr lang="en-US" dirty="0" err="1"/>
              <a:t>təkrar</a:t>
            </a:r>
            <a:r>
              <a:rPr lang="en-US" dirty="0"/>
              <a:t> </a:t>
            </a:r>
            <a:r>
              <a:rPr lang="en-US" dirty="0" err="1"/>
              <a:t>xəstəxanaya</a:t>
            </a:r>
            <a:r>
              <a:rPr lang="en-US" dirty="0"/>
              <a:t> </a:t>
            </a:r>
            <a:r>
              <a:rPr lang="en-US" dirty="0" err="1"/>
              <a:t>yerləşdirilməsinə</a:t>
            </a:r>
            <a:r>
              <a:rPr lang="en-US" dirty="0"/>
              <a:t> </a:t>
            </a:r>
            <a:r>
              <a:rPr lang="en-US" dirty="0" err="1"/>
              <a:t>baxmayaraq</a:t>
            </a:r>
            <a:r>
              <a:rPr lang="en-US" dirty="0"/>
              <a:t>, </a:t>
            </a:r>
            <a:r>
              <a:rPr lang="en-US" dirty="0" err="1"/>
              <a:t>müalicəyə</a:t>
            </a:r>
            <a:r>
              <a:rPr lang="en-US" dirty="0"/>
              <a:t> </a:t>
            </a:r>
            <a:r>
              <a:rPr lang="en-US" dirty="0" err="1"/>
              <a:t>davamlı</a:t>
            </a:r>
            <a:r>
              <a:rPr lang="en-US" dirty="0"/>
              <a:t> </a:t>
            </a:r>
            <a:r>
              <a:rPr lang="en-US" dirty="0" err="1"/>
              <a:t>simptomları</a:t>
            </a:r>
            <a:r>
              <a:rPr lang="en-US" dirty="0"/>
              <a:t> </a:t>
            </a:r>
            <a:r>
              <a:rPr lang="en-US" dirty="0" err="1"/>
              <a:t>olan</a:t>
            </a:r>
            <a:r>
              <a:rPr lang="en-US" dirty="0"/>
              <a:t> </a:t>
            </a:r>
            <a:r>
              <a:rPr lang="en-US" dirty="0" err="1"/>
              <a:t>xəstəxanaya</a:t>
            </a:r>
            <a:r>
              <a:rPr lang="en-US" dirty="0"/>
              <a:t> </a:t>
            </a:r>
            <a:r>
              <a:rPr lang="en-US" dirty="0" err="1"/>
              <a:t>yerləşdirilən</a:t>
            </a:r>
            <a:r>
              <a:rPr lang="en-US" dirty="0"/>
              <a:t> </a:t>
            </a:r>
            <a:r>
              <a:rPr lang="en-US" dirty="0" err="1"/>
              <a:t>xəstələrdə</a:t>
            </a:r>
            <a:r>
              <a:rPr lang="en-US" dirty="0"/>
              <a:t> </a:t>
            </a:r>
            <a:r>
              <a:rPr lang="en-US" dirty="0" err="1"/>
              <a:t>invaziv</a:t>
            </a:r>
            <a:r>
              <a:rPr lang="en-US" dirty="0"/>
              <a:t> </a:t>
            </a:r>
            <a:r>
              <a:rPr lang="en-US" dirty="0" err="1"/>
              <a:t>hemodinamik</a:t>
            </a:r>
            <a:r>
              <a:rPr lang="en-US" dirty="0"/>
              <a:t> </a:t>
            </a:r>
            <a:r>
              <a:rPr lang="en-US" dirty="0" err="1"/>
              <a:t>qiymətləndirmə</a:t>
            </a:r>
            <a:r>
              <a:rPr lang="en-US" dirty="0"/>
              <a:t> </a:t>
            </a:r>
            <a:r>
              <a:rPr lang="en-US" dirty="0" err="1"/>
              <a:t>nəzərdən</a:t>
            </a:r>
            <a:r>
              <a:rPr lang="en-US" dirty="0"/>
              <a:t> </a:t>
            </a:r>
            <a:r>
              <a:rPr lang="en-US" dirty="0" err="1"/>
              <a:t>keçirilməlidir</a:t>
            </a:r>
            <a:r>
              <a:rPr lang="en-US" dirty="0"/>
              <a:t>. Wireless </a:t>
            </a:r>
            <a:r>
              <a:rPr lang="en-US" dirty="0" err="1"/>
              <a:t>implantasiya</a:t>
            </a:r>
            <a:r>
              <a:rPr lang="en-US" dirty="0"/>
              <a:t> </a:t>
            </a:r>
            <a:r>
              <a:rPr lang="en-US" dirty="0" err="1"/>
              <a:t>edilə</a:t>
            </a:r>
            <a:r>
              <a:rPr lang="en-US" dirty="0"/>
              <a:t> </a:t>
            </a:r>
            <a:r>
              <a:rPr lang="en-US" dirty="0" err="1"/>
              <a:t>bilən</a:t>
            </a:r>
            <a:r>
              <a:rPr lang="en-US" dirty="0"/>
              <a:t> </a:t>
            </a:r>
            <a:r>
              <a:rPr lang="en-US" dirty="0" err="1"/>
              <a:t>pulmoner</a:t>
            </a:r>
            <a:r>
              <a:rPr lang="en-US" dirty="0"/>
              <a:t> </a:t>
            </a:r>
            <a:r>
              <a:rPr lang="en-US" dirty="0" err="1"/>
              <a:t>arteriya</a:t>
            </a:r>
            <a:r>
              <a:rPr lang="en-US" dirty="0"/>
              <a:t> </a:t>
            </a:r>
            <a:r>
              <a:rPr lang="en-US" dirty="0" err="1"/>
              <a:t>təzyiq</a:t>
            </a:r>
            <a:r>
              <a:rPr lang="en-US" dirty="0"/>
              <a:t> </a:t>
            </a:r>
            <a:r>
              <a:rPr lang="en-US" dirty="0" err="1"/>
              <a:t>monitorları</a:t>
            </a:r>
            <a:r>
              <a:rPr lang="en-US" dirty="0"/>
              <a:t> CHAMPION (</a:t>
            </a:r>
            <a:r>
              <a:rPr lang="en-US" dirty="0" err="1"/>
              <a:t>CardioMEMS</a:t>
            </a:r>
            <a:r>
              <a:rPr lang="en-US" dirty="0"/>
              <a:t> Heart Sensor, NYHA Class III HF </a:t>
            </a:r>
            <a:r>
              <a:rPr lang="en-US" dirty="0" err="1"/>
              <a:t>Paients</a:t>
            </a:r>
            <a:r>
              <a:rPr lang="en-US" dirty="0"/>
              <a:t> in </a:t>
            </a:r>
            <a:r>
              <a:rPr lang="en-US" dirty="0" err="1"/>
              <a:t>nəticələrini</a:t>
            </a:r>
            <a:r>
              <a:rPr lang="en-US" dirty="0"/>
              <a:t> </a:t>
            </a:r>
            <a:r>
              <a:rPr lang="en-US" dirty="0" err="1"/>
              <a:t>yaxşılaşdırmaq</a:t>
            </a:r>
            <a:r>
              <a:rPr lang="en-US" dirty="0"/>
              <a:t> </a:t>
            </a:r>
            <a:r>
              <a:rPr lang="en-US" dirty="0" err="1"/>
              <a:t>üçün</a:t>
            </a:r>
            <a:r>
              <a:rPr lang="en-US" dirty="0"/>
              <a:t> </a:t>
            </a:r>
            <a:r>
              <a:rPr lang="en-US" dirty="0" err="1"/>
              <a:t>təzyiqin</a:t>
            </a:r>
            <a:r>
              <a:rPr lang="en-US" dirty="0"/>
              <a:t> </a:t>
            </a:r>
            <a:r>
              <a:rPr lang="en-US" dirty="0" err="1"/>
              <a:t>monitorinqinə</a:t>
            </a:r>
            <a:r>
              <a:rPr lang="en-US" dirty="0"/>
              <a:t> </a:t>
            </a:r>
            <a:r>
              <a:rPr lang="en-US" dirty="0" err="1"/>
              <a:t>imkan</a:t>
            </a:r>
            <a:r>
              <a:rPr lang="en-US" dirty="0"/>
              <a:t> </a:t>
            </a:r>
            <a:r>
              <a:rPr lang="en-US" dirty="0" err="1"/>
              <a:t>verir</a:t>
            </a:r>
            <a:r>
              <a:rPr lang="en-US" dirty="0"/>
              <a:t>) </a:t>
            </a:r>
            <a:r>
              <a:rPr lang="en-US" dirty="0" err="1"/>
              <a:t>sınağında</a:t>
            </a:r>
            <a:r>
              <a:rPr lang="en-US" dirty="0"/>
              <a:t> </a:t>
            </a:r>
            <a:r>
              <a:rPr lang="en-US" dirty="0" err="1"/>
              <a:t>ürək</a:t>
            </a:r>
            <a:r>
              <a:rPr lang="en-US" dirty="0"/>
              <a:t> </a:t>
            </a:r>
            <a:r>
              <a:rPr lang="en-US" dirty="0" err="1"/>
              <a:t>çatışmazlığının</a:t>
            </a:r>
            <a:r>
              <a:rPr lang="en-US" dirty="0"/>
              <a:t> </a:t>
            </a:r>
            <a:r>
              <a:rPr lang="en-US" dirty="0" err="1"/>
              <a:t>xəstəxanaya</a:t>
            </a:r>
            <a:r>
              <a:rPr lang="en-US" dirty="0"/>
              <a:t> </a:t>
            </a:r>
            <a:r>
              <a:rPr lang="en-US" dirty="0" err="1"/>
              <a:t>yerləşdirilməsi</a:t>
            </a:r>
            <a:r>
              <a:rPr lang="en-US" dirty="0"/>
              <a:t> </a:t>
            </a:r>
            <a:r>
              <a:rPr lang="en-US" dirty="0" err="1"/>
              <a:t>nisbətlərinin</a:t>
            </a:r>
            <a:r>
              <a:rPr lang="en-US" dirty="0"/>
              <a:t> 28% </a:t>
            </a:r>
            <a:r>
              <a:rPr lang="en-US" dirty="0" err="1"/>
              <a:t>nisbi</a:t>
            </a:r>
            <a:r>
              <a:rPr lang="en-US" dirty="0"/>
              <a:t> </a:t>
            </a:r>
            <a:r>
              <a:rPr lang="en-US" dirty="0" err="1"/>
              <a:t>azalması</a:t>
            </a:r>
            <a:r>
              <a:rPr lang="en-US" dirty="0"/>
              <a:t>  </a:t>
            </a:r>
            <a:r>
              <a:rPr lang="en-US" dirty="0" err="1"/>
              <a:t>ümidverici</a:t>
            </a:r>
            <a:r>
              <a:rPr lang="en-US" dirty="0"/>
              <a:t> </a:t>
            </a:r>
            <a:r>
              <a:rPr lang="en-US" dirty="0" err="1"/>
              <a:t>nəticələr</a:t>
            </a:r>
            <a:r>
              <a:rPr lang="en-US" dirty="0"/>
              <a:t> </a:t>
            </a:r>
            <a:r>
              <a:rPr lang="en-US" dirty="0" err="1"/>
              <a:t>göstərdi</a:t>
            </a:r>
            <a:r>
              <a:rPr lang="en-US" dirty="0"/>
              <a:t>.</a:t>
            </a:r>
          </a:p>
        </p:txBody>
      </p:sp>
    </p:spTree>
    <p:extLst>
      <p:ext uri="{BB962C8B-B14F-4D97-AF65-F5344CB8AC3E}">
        <p14:creationId xmlns:p14="http://schemas.microsoft.com/office/powerpoint/2010/main" val="40000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CB43B0-4724-79EC-0CCE-8503303882F2}"/>
              </a:ext>
            </a:extLst>
          </p:cNvPr>
          <p:cNvPicPr>
            <a:picLocks noChangeAspect="1"/>
          </p:cNvPicPr>
          <p:nvPr/>
        </p:nvPicPr>
        <p:blipFill>
          <a:blip r:embed="rId3"/>
          <a:stretch>
            <a:fillRect/>
          </a:stretch>
        </p:blipFill>
        <p:spPr>
          <a:xfrm>
            <a:off x="6568210" y="243662"/>
            <a:ext cx="5297883" cy="4102964"/>
          </a:xfrm>
          <a:prstGeom prst="rect">
            <a:avLst/>
          </a:prstGeom>
        </p:spPr>
      </p:pic>
      <p:sp>
        <p:nvSpPr>
          <p:cNvPr id="8" name="TextBox 7">
            <a:extLst>
              <a:ext uri="{FF2B5EF4-FFF2-40B4-BE49-F238E27FC236}">
                <a16:creationId xmlns:a16="http://schemas.microsoft.com/office/drawing/2014/main" id="{59380305-B902-50BF-7EFE-F262F2AF2090}"/>
              </a:ext>
            </a:extLst>
          </p:cNvPr>
          <p:cNvSpPr txBox="1"/>
          <p:nvPr/>
        </p:nvSpPr>
        <p:spPr>
          <a:xfrm>
            <a:off x="325907" y="540818"/>
            <a:ext cx="6096000" cy="193899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 Yale </a:t>
            </a:r>
            <a:r>
              <a:rPr lang="en-US" sz="2000" dirty="0" err="1">
                <a:latin typeface="Times New Roman" panose="02020603050405020304" pitchFamily="18" charset="0"/>
                <a:cs typeface="Times New Roman" panose="02020603050405020304" pitchFamily="18" charset="0"/>
              </a:rPr>
              <a:t>Universitetində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diuretik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terapiyaya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davamlı</a:t>
            </a:r>
            <a:r>
              <a:rPr lang="en-US" sz="2000" dirty="0">
                <a:latin typeface="Times New Roman" panose="02020603050405020304" pitchFamily="18" charset="0"/>
                <a:cs typeface="Times New Roman" panose="02020603050405020304" pitchFamily="18" charset="0"/>
              </a:rPr>
              <a:t> ADHF </a:t>
            </a:r>
            <a:r>
              <a:rPr lang="en-US" sz="2000" dirty="0" err="1">
                <a:latin typeface="Times New Roman" panose="02020603050405020304" pitchFamily="18" charset="0"/>
                <a:cs typeface="Times New Roman" panose="02020603050405020304" pitchFamily="18" charset="0"/>
              </a:rPr>
              <a:t>olan</a:t>
            </a:r>
            <a:r>
              <a:rPr lang="en-US" sz="2000" dirty="0">
                <a:latin typeface="Times New Roman" panose="02020603050405020304" pitchFamily="18" charset="0"/>
                <a:cs typeface="Times New Roman" panose="02020603050405020304" pitchFamily="18" charset="0"/>
              </a:rPr>
              <a:t> 40 </a:t>
            </a:r>
            <a:r>
              <a:rPr lang="en-US" sz="2000" dirty="0" err="1">
                <a:latin typeface="Times New Roman" panose="02020603050405020304" pitchFamily="18" charset="0"/>
                <a:cs typeface="Times New Roman" panose="02020603050405020304" pitchFamily="18" charset="0"/>
              </a:rPr>
              <a:t>xəstədə</a:t>
            </a:r>
            <a:r>
              <a:rPr lang="en-US" sz="2000" dirty="0">
                <a:latin typeface="Times New Roman" panose="02020603050405020304" pitchFamily="18" charset="0"/>
                <a:cs typeface="Times New Roman" panose="02020603050405020304" pitchFamily="18" charset="0"/>
              </a:rPr>
              <a:t> 58 </a:t>
            </a:r>
            <a:r>
              <a:rPr lang="en-US" sz="2000" dirty="0" err="1">
                <a:latin typeface="Times New Roman" panose="02020603050405020304" pitchFamily="18" charset="0"/>
                <a:cs typeface="Times New Roman" panose="02020603050405020304" pitchFamily="18" charset="0"/>
              </a:rPr>
              <a:t>hipertonik</a:t>
            </a:r>
            <a:r>
              <a:rPr lang="en-US" sz="2000" dirty="0">
                <a:latin typeface="Times New Roman" panose="02020603050405020304" pitchFamily="18" charset="0"/>
                <a:cs typeface="Times New Roman" panose="02020603050405020304" pitchFamily="18" charset="0"/>
              </a:rPr>
              <a:t> </a:t>
            </a:r>
            <a:r>
              <a:rPr lang="az-Latn-AZ" sz="2000" dirty="0">
                <a:latin typeface="Times New Roman" panose="02020603050405020304" pitchFamily="18" charset="0"/>
                <a:cs typeface="Times New Roman" panose="02020603050405020304" pitchFamily="18" charset="0"/>
              </a:rPr>
              <a:t>məhlul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epizodunun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retrospektiv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təhlili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müəyyən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edilmişdir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30 </a:t>
            </a:r>
            <a:r>
              <a:rPr lang="en-US" sz="2000" dirty="0" err="1">
                <a:latin typeface="Times New Roman" panose="02020603050405020304" pitchFamily="18" charset="0"/>
                <a:cs typeface="Times New Roman" panose="02020603050405020304" pitchFamily="18" charset="0"/>
              </a:rPr>
              <a:t>dəqiqə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ərzində</a:t>
            </a:r>
            <a:r>
              <a:rPr lang="en-US" sz="2000" dirty="0">
                <a:latin typeface="Times New Roman" panose="02020603050405020304" pitchFamily="18" charset="0"/>
                <a:cs typeface="Times New Roman" panose="02020603050405020304" pitchFamily="18" charset="0"/>
              </a:rPr>
              <a:t> (300 ml/</a:t>
            </a:r>
            <a:r>
              <a:rPr lang="en-US" sz="2000" dirty="0" err="1">
                <a:latin typeface="Times New Roman" panose="02020603050405020304" pitchFamily="18" charset="0"/>
                <a:cs typeface="Times New Roman" panose="02020603050405020304" pitchFamily="18" charset="0"/>
              </a:rPr>
              <a:t>saat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veriləcək</a:t>
            </a:r>
            <a:r>
              <a:rPr lang="en-US" sz="2000" dirty="0">
                <a:latin typeface="Times New Roman" panose="02020603050405020304" pitchFamily="18" charset="0"/>
                <a:cs typeface="Times New Roman" panose="02020603050405020304" pitchFamily="18" charset="0"/>
              </a:rPr>
              <a:t> 150 ml 3%-li NaCl </a:t>
            </a:r>
            <a:r>
              <a:rPr lang="en-US" sz="2000" dirty="0" err="1">
                <a:latin typeface="Times New Roman" panose="02020603050405020304" pitchFamily="18" charset="0"/>
                <a:cs typeface="Times New Roman" panose="02020603050405020304" pitchFamily="18" charset="0"/>
              </a:rPr>
              <a:t>qəbul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edildi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yüksək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dozalı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diüretiklər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ilə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eyni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vaxtda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tətbiq</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olundu</a:t>
            </a:r>
            <a:r>
              <a:rPr lang="en-US" sz="20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E73D0150-9DB0-C366-D99D-57A4244887BB}"/>
              </a:ext>
            </a:extLst>
          </p:cNvPr>
          <p:cNvPicPr>
            <a:picLocks noChangeAspect="1"/>
          </p:cNvPicPr>
          <p:nvPr/>
        </p:nvPicPr>
        <p:blipFill>
          <a:blip r:embed="rId4"/>
          <a:stretch>
            <a:fillRect/>
          </a:stretch>
        </p:blipFill>
        <p:spPr>
          <a:xfrm>
            <a:off x="325907" y="2810170"/>
            <a:ext cx="5602710" cy="1969179"/>
          </a:xfrm>
          <a:prstGeom prst="rect">
            <a:avLst/>
          </a:prstGeom>
        </p:spPr>
      </p:pic>
      <p:sp>
        <p:nvSpPr>
          <p:cNvPr id="11" name="TextBox 10">
            <a:extLst>
              <a:ext uri="{FF2B5EF4-FFF2-40B4-BE49-F238E27FC236}">
                <a16:creationId xmlns:a16="http://schemas.microsoft.com/office/drawing/2014/main" id="{AB5EBC02-7EBB-FB30-8D44-7A769E7C22A9}"/>
              </a:ext>
            </a:extLst>
          </p:cNvPr>
          <p:cNvSpPr txBox="1"/>
          <p:nvPr/>
        </p:nvSpPr>
        <p:spPr>
          <a:xfrm>
            <a:off x="5928617" y="4596476"/>
            <a:ext cx="6096000"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ümumi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ifrazı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çəki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itkisi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hipertonik</a:t>
            </a:r>
            <a:r>
              <a:rPr lang="en-US" dirty="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məhlul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əhəmiyyətli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dərəcədə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yaxşılaşmışdır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Müdaxilə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tənəffüs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vəziyyətində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əhəmiyyətli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dəyişikliklər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serum </a:t>
            </a:r>
            <a:r>
              <a:rPr lang="en-US" dirty="0" err="1">
                <a:latin typeface="Times New Roman" panose="02020603050405020304" pitchFamily="18" charset="0"/>
                <a:cs typeface="Times New Roman" panose="02020603050405020304" pitchFamily="18" charset="0"/>
              </a:rPr>
              <a:t>natriumunun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həddindən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artıq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korreksiyası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yoxdur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Sidikqovucu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köməkçi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hipertonik</a:t>
            </a:r>
            <a:r>
              <a:rPr lang="en-US" dirty="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məhlulun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əlavə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tədqiqinə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zəmanət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verilir</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EF22AC8C-D7FD-7C3F-B201-D96FC6A6AAAE}"/>
              </a:ext>
            </a:extLst>
          </p:cNvPr>
          <p:cNvPicPr>
            <a:picLocks noChangeAspect="1"/>
          </p:cNvPicPr>
          <p:nvPr/>
        </p:nvPicPr>
        <p:blipFill>
          <a:blip r:embed="rId5"/>
          <a:stretch>
            <a:fillRect/>
          </a:stretch>
        </p:blipFill>
        <p:spPr>
          <a:xfrm>
            <a:off x="9836805" y="6248854"/>
            <a:ext cx="1797142" cy="571529"/>
          </a:xfrm>
          <a:prstGeom prst="rect">
            <a:avLst/>
          </a:prstGeom>
        </p:spPr>
      </p:pic>
    </p:spTree>
    <p:extLst>
      <p:ext uri="{BB962C8B-B14F-4D97-AF65-F5344CB8AC3E}">
        <p14:creationId xmlns:p14="http://schemas.microsoft.com/office/powerpoint/2010/main" val="202784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E5FCF0-E1BD-2278-ADDF-D0FB1592CF53}"/>
              </a:ext>
            </a:extLst>
          </p:cNvPr>
          <p:cNvPicPr>
            <a:picLocks noChangeAspect="1"/>
          </p:cNvPicPr>
          <p:nvPr/>
        </p:nvPicPr>
        <p:blipFill>
          <a:blip r:embed="rId3"/>
          <a:stretch>
            <a:fillRect/>
          </a:stretch>
        </p:blipFill>
        <p:spPr>
          <a:xfrm>
            <a:off x="167371" y="170573"/>
            <a:ext cx="6200169" cy="2639797"/>
          </a:xfrm>
          <a:prstGeom prst="rect">
            <a:avLst/>
          </a:prstGeom>
        </p:spPr>
      </p:pic>
      <p:pic>
        <p:nvPicPr>
          <p:cNvPr id="3" name="Picture 2">
            <a:extLst>
              <a:ext uri="{FF2B5EF4-FFF2-40B4-BE49-F238E27FC236}">
                <a16:creationId xmlns:a16="http://schemas.microsoft.com/office/drawing/2014/main" id="{5007720B-4C1D-8927-13B2-12BCF49C46E5}"/>
              </a:ext>
            </a:extLst>
          </p:cNvPr>
          <p:cNvPicPr>
            <a:picLocks noChangeAspect="1"/>
          </p:cNvPicPr>
          <p:nvPr/>
        </p:nvPicPr>
        <p:blipFill>
          <a:blip r:embed="rId4"/>
          <a:stretch>
            <a:fillRect/>
          </a:stretch>
        </p:blipFill>
        <p:spPr>
          <a:xfrm>
            <a:off x="6799892" y="295551"/>
            <a:ext cx="4517528" cy="2389839"/>
          </a:xfrm>
          <a:prstGeom prst="rect">
            <a:avLst/>
          </a:prstGeom>
        </p:spPr>
      </p:pic>
      <p:pic>
        <p:nvPicPr>
          <p:cNvPr id="4" name="Picture 3">
            <a:extLst>
              <a:ext uri="{FF2B5EF4-FFF2-40B4-BE49-F238E27FC236}">
                <a16:creationId xmlns:a16="http://schemas.microsoft.com/office/drawing/2014/main" id="{E66591C2-0F28-4120-F32F-6131AE6307DC}"/>
              </a:ext>
            </a:extLst>
          </p:cNvPr>
          <p:cNvPicPr>
            <a:picLocks noChangeAspect="1"/>
          </p:cNvPicPr>
          <p:nvPr/>
        </p:nvPicPr>
        <p:blipFill>
          <a:blip r:embed="rId5"/>
          <a:stretch>
            <a:fillRect/>
          </a:stretch>
        </p:blipFill>
        <p:spPr>
          <a:xfrm>
            <a:off x="6799892" y="2813418"/>
            <a:ext cx="4657748" cy="2956816"/>
          </a:xfrm>
          <a:prstGeom prst="rect">
            <a:avLst/>
          </a:prstGeom>
        </p:spPr>
      </p:pic>
      <p:sp>
        <p:nvSpPr>
          <p:cNvPr id="6" name="TextBox 5">
            <a:extLst>
              <a:ext uri="{FF2B5EF4-FFF2-40B4-BE49-F238E27FC236}">
                <a16:creationId xmlns:a16="http://schemas.microsoft.com/office/drawing/2014/main" id="{61CF8FAF-6802-2BFD-949F-30DAE78D4302}"/>
              </a:ext>
            </a:extLst>
          </p:cNvPr>
          <p:cNvSpPr txBox="1"/>
          <p:nvPr/>
        </p:nvSpPr>
        <p:spPr>
          <a:xfrm>
            <a:off x="271540" y="3037207"/>
            <a:ext cx="6096000" cy="286232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 </a:t>
            </a:r>
            <a:r>
              <a:rPr lang="en-US" dirty="0" err="1">
                <a:latin typeface="Times New Roman" panose="02020603050405020304" pitchFamily="18" charset="0"/>
                <a:cs typeface="Times New Roman" panose="02020603050405020304" pitchFamily="18" charset="0"/>
              </a:rPr>
              <a:t>tədqiqat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hipervolemik</a:t>
            </a:r>
            <a:r>
              <a:rPr lang="en-US" dirty="0">
                <a:latin typeface="Times New Roman" panose="02020603050405020304" pitchFamily="18" charset="0"/>
                <a:cs typeface="Times New Roman" panose="02020603050405020304" pitchFamily="18" charset="0"/>
              </a:rPr>
              <a:t> ÜÇ </a:t>
            </a:r>
            <a:r>
              <a:rPr lang="en-US" dirty="0" err="1">
                <a:latin typeface="Times New Roman" panose="02020603050405020304" pitchFamily="18" charset="0"/>
                <a:cs typeface="Times New Roman" panose="02020603050405020304" pitchFamily="18" charset="0"/>
              </a:rPr>
              <a:t>xəstələri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veno-venoz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ultrafiltrasiya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standart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venadaxili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diuretik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terapiyanın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təhlükəsizliyini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effektivliyini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müqayisə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etmək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nəzərdə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tutulmuşdur</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yüz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xəstə</a:t>
            </a:r>
            <a:r>
              <a:rPr lang="en-US" dirty="0">
                <a:latin typeface="Times New Roman" panose="02020603050405020304" pitchFamily="18" charset="0"/>
                <a:cs typeface="Times New Roman" panose="02020603050405020304" pitchFamily="18" charset="0"/>
              </a:rPr>
              <a:t> (63±15 </a:t>
            </a:r>
            <a:r>
              <a:rPr lang="en-US" dirty="0" err="1">
                <a:latin typeface="Times New Roman" panose="02020603050405020304" pitchFamily="18" charset="0"/>
                <a:cs typeface="Times New Roman" panose="02020603050405020304" pitchFamily="18" charset="0"/>
              </a:rPr>
              <a:t>yaş</a:t>
            </a:r>
            <a:r>
              <a:rPr lang="en-US" dirty="0">
                <a:latin typeface="Times New Roman" panose="02020603050405020304" pitchFamily="18" charset="0"/>
                <a:cs typeface="Times New Roman" panose="02020603050405020304" pitchFamily="18" charset="0"/>
              </a:rPr>
              <a:t>, 69% </a:t>
            </a:r>
            <a:r>
              <a:rPr lang="en-US" dirty="0" err="1">
                <a:latin typeface="Times New Roman" panose="02020603050405020304" pitchFamily="18" charset="0"/>
                <a:cs typeface="Times New Roman" panose="02020603050405020304" pitchFamily="18" charset="0"/>
              </a:rPr>
              <a:t>kişi</a:t>
            </a:r>
            <a:r>
              <a:rPr lang="en-US" dirty="0">
                <a:latin typeface="Times New Roman" panose="02020603050405020304" pitchFamily="18" charset="0"/>
                <a:cs typeface="Times New Roman" panose="02020603050405020304" pitchFamily="18" charset="0"/>
              </a:rPr>
              <a:t>, 71% LVEF ≤40%) </a:t>
            </a:r>
            <a:r>
              <a:rPr lang="en-US" dirty="0" err="1">
                <a:latin typeface="Times New Roman" panose="02020603050405020304" pitchFamily="18" charset="0"/>
                <a:cs typeface="Times New Roman" panose="02020603050405020304" pitchFamily="18" charset="0"/>
              </a:rPr>
              <a:t>ultrafiltrasiya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venadaxili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diuretiklərə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randomizə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edilib</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Nəticə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dekompensasiya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olunmuş</a:t>
            </a:r>
            <a:r>
              <a:rPr lang="en-US" dirty="0">
                <a:latin typeface="Times New Roman" panose="02020603050405020304" pitchFamily="18" charset="0"/>
                <a:cs typeface="Times New Roman" panose="02020603050405020304" pitchFamily="18" charset="0"/>
              </a:rPr>
              <a:t> ÜÇ-</a:t>
            </a:r>
            <a:r>
              <a:rPr lang="en-US" dirty="0" err="1">
                <a:latin typeface="Times New Roman" panose="02020603050405020304" pitchFamily="18" charset="0"/>
                <a:cs typeface="Times New Roman" panose="02020603050405020304" pitchFamily="18" charset="0"/>
              </a:rPr>
              <a:t>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ultrafiltrasiya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venadaxili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diuretiklərlə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müqayisədə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təhlükəsiz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şəkildə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çox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çəki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maye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itkisi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yaradır</a:t>
            </a:r>
            <a:r>
              <a:rPr lang="en-US" dirty="0">
                <a:latin typeface="Times New Roman" panose="02020603050405020304" pitchFamily="18" charset="0"/>
                <a:cs typeface="Times New Roman" panose="02020603050405020304" pitchFamily="18" charset="0"/>
              </a:rPr>
              <a:t>, ÜÇ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90 </a:t>
            </a:r>
            <a:r>
              <a:rPr lang="en-US" dirty="0" err="1">
                <a:latin typeface="Times New Roman" panose="02020603050405020304" pitchFamily="18" charset="0"/>
                <a:cs typeface="Times New Roman" panose="02020603050405020304" pitchFamily="18" charset="0"/>
              </a:rPr>
              <a:t>günlük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resurs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istifadəsini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azaldır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effektiv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alternativ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müalicədir</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402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73F2D0A-0D44-E1B7-7FF0-06B93FDD1C15}"/>
              </a:ext>
            </a:extLst>
          </p:cNvPr>
          <p:cNvGraphicFramePr>
            <a:graphicFrameLocks noGrp="1"/>
          </p:cNvGraphicFramePr>
          <p:nvPr>
            <p:extLst>
              <p:ext uri="{D42A27DB-BD31-4B8C-83A1-F6EECF244321}">
                <p14:modId xmlns:p14="http://schemas.microsoft.com/office/powerpoint/2010/main" val="3511864236"/>
              </p:ext>
            </p:extLst>
          </p:nvPr>
        </p:nvGraphicFramePr>
        <p:xfrm>
          <a:off x="763929" y="914400"/>
          <a:ext cx="10521047" cy="4606723"/>
        </p:xfrm>
        <a:graphic>
          <a:graphicData uri="http://schemas.openxmlformats.org/drawingml/2006/table">
            <a:tbl>
              <a:tblPr firstRow="1" firstCol="1" lastRow="1" lastCol="1" bandRow="1" bandCol="1">
                <a:tableStyleId>{8A107856-5554-42FB-B03E-39F5DBC370BA}</a:tableStyleId>
              </a:tblPr>
              <a:tblGrid>
                <a:gridCol w="699514">
                  <a:extLst>
                    <a:ext uri="{9D8B030D-6E8A-4147-A177-3AD203B41FA5}">
                      <a16:colId xmlns:a16="http://schemas.microsoft.com/office/drawing/2014/main" val="537935892"/>
                    </a:ext>
                  </a:extLst>
                </a:gridCol>
                <a:gridCol w="645749">
                  <a:extLst>
                    <a:ext uri="{9D8B030D-6E8A-4147-A177-3AD203B41FA5}">
                      <a16:colId xmlns:a16="http://schemas.microsoft.com/office/drawing/2014/main" val="86860895"/>
                    </a:ext>
                  </a:extLst>
                </a:gridCol>
                <a:gridCol w="1895769">
                  <a:extLst>
                    <a:ext uri="{9D8B030D-6E8A-4147-A177-3AD203B41FA5}">
                      <a16:colId xmlns:a16="http://schemas.microsoft.com/office/drawing/2014/main" val="3445844763"/>
                    </a:ext>
                  </a:extLst>
                </a:gridCol>
                <a:gridCol w="2558541">
                  <a:extLst>
                    <a:ext uri="{9D8B030D-6E8A-4147-A177-3AD203B41FA5}">
                      <a16:colId xmlns:a16="http://schemas.microsoft.com/office/drawing/2014/main" val="3258748463"/>
                    </a:ext>
                  </a:extLst>
                </a:gridCol>
                <a:gridCol w="4721474">
                  <a:extLst>
                    <a:ext uri="{9D8B030D-6E8A-4147-A177-3AD203B41FA5}">
                      <a16:colId xmlns:a16="http://schemas.microsoft.com/office/drawing/2014/main" val="1519775727"/>
                    </a:ext>
                  </a:extLst>
                </a:gridCol>
              </a:tblGrid>
              <a:tr h="680629">
                <a:tc gridSpan="2">
                  <a:txBody>
                    <a:bodyPr/>
                    <a:lstStyle/>
                    <a:p>
                      <a:pPr marL="78740">
                        <a:lnSpc>
                          <a:spcPts val="870"/>
                        </a:lnSpc>
                        <a:spcBef>
                          <a:spcPts val="10"/>
                        </a:spcBef>
                        <a:spcAft>
                          <a:spcPts val="0"/>
                        </a:spcAft>
                      </a:pPr>
                      <a:endParaRPr lang="az-Latn-AZ" sz="1600" dirty="0">
                        <a:solidFill>
                          <a:schemeClr val="tx1"/>
                        </a:solidFill>
                        <a:effectLst/>
                      </a:endParaRPr>
                    </a:p>
                    <a:p>
                      <a:pPr marL="78740">
                        <a:lnSpc>
                          <a:spcPts val="870"/>
                        </a:lnSpc>
                        <a:spcBef>
                          <a:spcPts val="10"/>
                        </a:spcBef>
                        <a:spcAft>
                          <a:spcPts val="0"/>
                        </a:spcAft>
                      </a:pPr>
                      <a:r>
                        <a:rPr lang="az-Latn-AZ" sz="1600" dirty="0">
                          <a:solidFill>
                            <a:schemeClr val="tx1"/>
                          </a:solidFill>
                          <a:effectLst/>
                        </a:rPr>
                        <a:t>ÜÇ-nın tipləri</a:t>
                      </a:r>
                      <a:endParaRPr lang="en-US" sz="160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hMerge="1">
                  <a:txBody>
                    <a:bodyPr/>
                    <a:lstStyle/>
                    <a:p>
                      <a:endParaRPr lang="en-US"/>
                    </a:p>
                  </a:txBody>
                  <a:tcPr/>
                </a:tc>
                <a:tc>
                  <a:txBody>
                    <a:bodyPr/>
                    <a:lstStyle/>
                    <a:p>
                      <a:pPr marL="32385">
                        <a:lnSpc>
                          <a:spcPts val="870"/>
                        </a:lnSpc>
                        <a:spcBef>
                          <a:spcPts val="10"/>
                        </a:spcBef>
                        <a:spcAft>
                          <a:spcPts val="0"/>
                        </a:spcAft>
                      </a:pPr>
                      <a:endParaRPr lang="az-Latn-AZ" sz="1600" dirty="0">
                        <a:solidFill>
                          <a:schemeClr val="tx1"/>
                        </a:solidFill>
                        <a:effectLst/>
                      </a:endParaRPr>
                    </a:p>
                    <a:p>
                      <a:pPr marL="32385">
                        <a:lnSpc>
                          <a:spcPts val="870"/>
                        </a:lnSpc>
                        <a:spcBef>
                          <a:spcPts val="10"/>
                        </a:spcBef>
                        <a:spcAft>
                          <a:spcPts val="0"/>
                        </a:spcAft>
                      </a:pPr>
                      <a:r>
                        <a:rPr lang="en-US" sz="1600" dirty="0" err="1">
                          <a:solidFill>
                            <a:schemeClr val="tx1"/>
                          </a:solidFill>
                          <a:effectLst/>
                        </a:rPr>
                        <a:t>HFrEF</a:t>
                      </a:r>
                      <a:endParaRPr lang="en-US" sz="160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6670">
                        <a:lnSpc>
                          <a:spcPts val="870"/>
                        </a:lnSpc>
                        <a:spcBef>
                          <a:spcPts val="10"/>
                        </a:spcBef>
                        <a:spcAft>
                          <a:spcPts val="0"/>
                        </a:spcAft>
                      </a:pPr>
                      <a:endParaRPr lang="az-Latn-AZ" sz="1600" dirty="0">
                        <a:solidFill>
                          <a:schemeClr val="tx1"/>
                        </a:solidFill>
                        <a:effectLst/>
                      </a:endParaRPr>
                    </a:p>
                    <a:p>
                      <a:pPr marL="26670">
                        <a:lnSpc>
                          <a:spcPts val="870"/>
                        </a:lnSpc>
                        <a:spcBef>
                          <a:spcPts val="10"/>
                        </a:spcBef>
                        <a:spcAft>
                          <a:spcPts val="0"/>
                        </a:spcAft>
                      </a:pPr>
                      <a:r>
                        <a:rPr lang="en-US" sz="1600" dirty="0" err="1">
                          <a:solidFill>
                            <a:schemeClr val="tx1"/>
                          </a:solidFill>
                          <a:effectLst/>
                        </a:rPr>
                        <a:t>HFmrEF</a:t>
                      </a:r>
                      <a:endParaRPr lang="en-US" sz="160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31750">
                        <a:lnSpc>
                          <a:spcPts val="870"/>
                        </a:lnSpc>
                        <a:spcBef>
                          <a:spcPts val="10"/>
                        </a:spcBef>
                        <a:spcAft>
                          <a:spcPts val="0"/>
                        </a:spcAft>
                      </a:pPr>
                      <a:endParaRPr lang="az-Latn-AZ" sz="1600" dirty="0">
                        <a:solidFill>
                          <a:schemeClr val="tx1"/>
                        </a:solidFill>
                        <a:effectLst/>
                      </a:endParaRPr>
                    </a:p>
                    <a:p>
                      <a:pPr marL="31750">
                        <a:lnSpc>
                          <a:spcPts val="870"/>
                        </a:lnSpc>
                        <a:spcBef>
                          <a:spcPts val="10"/>
                        </a:spcBef>
                        <a:spcAft>
                          <a:spcPts val="0"/>
                        </a:spcAft>
                      </a:pPr>
                      <a:r>
                        <a:rPr lang="en-US" sz="1600" dirty="0" err="1">
                          <a:solidFill>
                            <a:schemeClr val="tx1"/>
                          </a:solidFill>
                          <a:effectLst/>
                        </a:rPr>
                        <a:t>HFpEF</a:t>
                      </a:r>
                      <a:endParaRPr lang="en-US" sz="160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3981860808"/>
                  </a:ext>
                </a:extLst>
              </a:tr>
              <a:tr h="784886">
                <a:tc rowSpan="3">
                  <a:txBody>
                    <a:bodyPr/>
                    <a:lstStyle/>
                    <a:p>
                      <a:pPr marL="232410">
                        <a:spcBef>
                          <a:spcPts val="630"/>
                        </a:spcBef>
                        <a:spcAft>
                          <a:spcPts val="0"/>
                        </a:spcAft>
                      </a:pPr>
                      <a:r>
                        <a:rPr lang="az-Latn-AZ" sz="1600" dirty="0">
                          <a:solidFill>
                            <a:schemeClr val="tx1"/>
                          </a:solidFill>
                          <a:effectLst/>
                        </a:rPr>
                        <a:t>             Kriteriya</a:t>
                      </a:r>
                      <a:endParaRPr lang="en-US" sz="160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vert="vert270"/>
                </a:tc>
                <a:tc>
                  <a:txBody>
                    <a:bodyPr/>
                    <a:lstStyle/>
                    <a:p>
                      <a:pPr marL="43180">
                        <a:spcBef>
                          <a:spcPts val="145"/>
                        </a:spcBef>
                        <a:spcAft>
                          <a:spcPts val="0"/>
                        </a:spcAft>
                      </a:pPr>
                      <a:r>
                        <a:rPr lang="en-US" sz="1600" b="0" dirty="0">
                          <a:solidFill>
                            <a:schemeClr val="tx1"/>
                          </a:solidFill>
                          <a:effectLst/>
                        </a:rPr>
                        <a:t>1</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39370">
                        <a:spcBef>
                          <a:spcPts val="135"/>
                        </a:spcBef>
                        <a:spcAft>
                          <a:spcPts val="0"/>
                        </a:spcAft>
                      </a:pPr>
                      <a:r>
                        <a:rPr lang="en-US" sz="1600" b="0" dirty="0">
                          <a:solidFill>
                            <a:schemeClr val="tx1"/>
                          </a:solidFill>
                          <a:effectLst/>
                        </a:rPr>
                        <a:t>S</a:t>
                      </a:r>
                      <a:r>
                        <a:rPr lang="az-Latn-AZ" sz="1600" b="0" dirty="0">
                          <a:solidFill>
                            <a:schemeClr val="tx1"/>
                          </a:solidFill>
                          <a:effectLst/>
                        </a:rPr>
                        <a:t>imptomlar</a:t>
                      </a:r>
                      <a:r>
                        <a:rPr lang="en-US" sz="1600" b="0" spc="55" dirty="0">
                          <a:solidFill>
                            <a:schemeClr val="tx1"/>
                          </a:solidFill>
                          <a:effectLst/>
                        </a:rPr>
                        <a:t> </a:t>
                      </a:r>
                      <a:r>
                        <a:rPr lang="en-US" sz="1600" b="0" dirty="0">
                          <a:solidFill>
                            <a:schemeClr val="tx1"/>
                          </a:solidFill>
                          <a:effectLst/>
                        </a:rPr>
                        <a:t>±</a:t>
                      </a:r>
                      <a:r>
                        <a:rPr lang="en-US" sz="1600" b="0" spc="65" dirty="0">
                          <a:solidFill>
                            <a:schemeClr val="tx1"/>
                          </a:solidFill>
                          <a:effectLst/>
                        </a:rPr>
                        <a:t> </a:t>
                      </a:r>
                      <a:r>
                        <a:rPr lang="az-Latn-AZ" sz="1600" b="0" spc="65" dirty="0">
                          <a:solidFill>
                            <a:schemeClr val="tx1"/>
                          </a:solidFill>
                          <a:effectLst/>
                        </a:rPr>
                        <a:t>Əlamətlər</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39370">
                        <a:spcBef>
                          <a:spcPts val="135"/>
                        </a:spcBef>
                        <a:spcAft>
                          <a:spcPts val="0"/>
                        </a:spcAft>
                      </a:pPr>
                      <a:r>
                        <a:rPr lang="en-US" sz="1600" b="0" dirty="0">
                          <a:solidFill>
                            <a:schemeClr val="tx1"/>
                          </a:solidFill>
                          <a:effectLst/>
                        </a:rPr>
                        <a:t>S</a:t>
                      </a:r>
                      <a:r>
                        <a:rPr lang="az-Latn-AZ" sz="1600" b="0" dirty="0">
                          <a:solidFill>
                            <a:schemeClr val="tx1"/>
                          </a:solidFill>
                          <a:effectLst/>
                        </a:rPr>
                        <a:t>imptomlar</a:t>
                      </a:r>
                      <a:r>
                        <a:rPr lang="en-US" sz="1600" b="0" spc="50" dirty="0">
                          <a:solidFill>
                            <a:schemeClr val="tx1"/>
                          </a:solidFill>
                          <a:effectLst/>
                        </a:rPr>
                        <a:t> </a:t>
                      </a:r>
                      <a:r>
                        <a:rPr lang="en-US" sz="1600" b="0" dirty="0">
                          <a:solidFill>
                            <a:schemeClr val="tx1"/>
                          </a:solidFill>
                          <a:effectLst/>
                        </a:rPr>
                        <a:t>±</a:t>
                      </a:r>
                      <a:r>
                        <a:rPr lang="en-US" sz="1600" b="0" spc="65" dirty="0">
                          <a:solidFill>
                            <a:schemeClr val="tx1"/>
                          </a:solidFill>
                          <a:effectLst/>
                        </a:rPr>
                        <a:t> </a:t>
                      </a:r>
                      <a:r>
                        <a:rPr lang="az-Latn-AZ" sz="1600" b="0" spc="65" dirty="0">
                          <a:solidFill>
                            <a:schemeClr val="tx1"/>
                          </a:solidFill>
                          <a:effectLst/>
                        </a:rPr>
                        <a:t>Əlamətlər</a:t>
                      </a:r>
                      <a:endParaRPr lang="az-Latn-AZ" sz="1600" b="0" baseline="30000" dirty="0">
                        <a:solidFill>
                          <a:schemeClr val="tx1"/>
                        </a:solidFill>
                        <a:effectLst/>
                      </a:endParaRPr>
                    </a:p>
                    <a:p>
                      <a:pPr marL="39370">
                        <a:spcBef>
                          <a:spcPts val="135"/>
                        </a:spcBef>
                        <a:spcAft>
                          <a:spcPts val="0"/>
                        </a:spcAft>
                      </a:pPr>
                      <a:endParaRPr lang="az-Latn-AZ" sz="1600" b="0" baseline="3000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40005">
                        <a:spcBef>
                          <a:spcPts val="135"/>
                        </a:spcBef>
                        <a:spcAft>
                          <a:spcPts val="0"/>
                        </a:spcAft>
                      </a:pPr>
                      <a:r>
                        <a:rPr lang="en-US" sz="1600" b="0" spc="-5" dirty="0">
                          <a:solidFill>
                            <a:schemeClr val="tx1"/>
                          </a:solidFill>
                          <a:effectLst/>
                        </a:rPr>
                        <a:t>S</a:t>
                      </a:r>
                      <a:r>
                        <a:rPr lang="az-Latn-AZ" sz="1600" b="0" spc="-5" dirty="0">
                          <a:solidFill>
                            <a:schemeClr val="tx1"/>
                          </a:solidFill>
                          <a:effectLst/>
                        </a:rPr>
                        <a:t>imptomlar</a:t>
                      </a:r>
                      <a:r>
                        <a:rPr lang="en-US" sz="1600" b="0" spc="-25" dirty="0">
                          <a:solidFill>
                            <a:schemeClr val="tx1"/>
                          </a:solidFill>
                          <a:effectLst/>
                        </a:rPr>
                        <a:t> </a:t>
                      </a:r>
                      <a:r>
                        <a:rPr lang="en-US" sz="1600" b="0" spc="-5" dirty="0">
                          <a:solidFill>
                            <a:schemeClr val="tx1"/>
                          </a:solidFill>
                          <a:effectLst/>
                        </a:rPr>
                        <a:t>±</a:t>
                      </a:r>
                      <a:r>
                        <a:rPr lang="en-US" sz="1600" b="0" spc="-25" dirty="0">
                          <a:solidFill>
                            <a:schemeClr val="tx1"/>
                          </a:solidFill>
                          <a:effectLst/>
                        </a:rPr>
                        <a:t> </a:t>
                      </a:r>
                      <a:r>
                        <a:rPr lang="az-Latn-AZ" sz="1600" b="0" spc="-5" dirty="0">
                          <a:solidFill>
                            <a:schemeClr val="tx1"/>
                          </a:solidFill>
                          <a:effectLst/>
                        </a:rPr>
                        <a:t>Əlamətlər</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376826367"/>
                  </a:ext>
                </a:extLst>
              </a:tr>
              <a:tr h="537784">
                <a:tc vMerge="1">
                  <a:txBody>
                    <a:bodyPr/>
                    <a:lstStyle/>
                    <a:p>
                      <a:endParaRPr lang="en-US"/>
                    </a:p>
                  </a:txBody>
                  <a:tcPr/>
                </a:tc>
                <a:tc>
                  <a:txBody>
                    <a:bodyPr/>
                    <a:lstStyle/>
                    <a:p>
                      <a:pPr marL="43180">
                        <a:spcBef>
                          <a:spcPts val="145"/>
                        </a:spcBef>
                        <a:spcAft>
                          <a:spcPts val="0"/>
                        </a:spcAft>
                      </a:pPr>
                      <a:r>
                        <a:rPr lang="en-US" sz="1600" b="0">
                          <a:solidFill>
                            <a:schemeClr val="tx1"/>
                          </a:solidFill>
                          <a:effectLst/>
                        </a:rPr>
                        <a:t>2</a:t>
                      </a:r>
                      <a:endParaRPr lang="en-US" sz="1600" b="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39370">
                        <a:spcBef>
                          <a:spcPts val="135"/>
                        </a:spcBef>
                        <a:spcAft>
                          <a:spcPts val="0"/>
                        </a:spcAft>
                      </a:pPr>
                      <a:r>
                        <a:rPr lang="en-US" sz="1600" b="0" dirty="0">
                          <a:solidFill>
                            <a:schemeClr val="tx1"/>
                          </a:solidFill>
                          <a:effectLst/>
                        </a:rPr>
                        <a:t>LVEF</a:t>
                      </a:r>
                      <a:r>
                        <a:rPr lang="en-US" sz="1600" b="0" spc="-30" dirty="0">
                          <a:solidFill>
                            <a:schemeClr val="tx1"/>
                          </a:solidFill>
                          <a:effectLst/>
                        </a:rPr>
                        <a:t> </a:t>
                      </a:r>
                      <a:r>
                        <a:rPr lang="en-US" sz="1600" b="0" spc="-385" dirty="0">
                          <a:solidFill>
                            <a:schemeClr val="tx1"/>
                          </a:solidFill>
                          <a:effectLst/>
                        </a:rPr>
                        <a:t>&lt;</a:t>
                      </a:r>
                      <a:r>
                        <a:rPr lang="en-US" sz="1600" b="0" dirty="0">
                          <a:solidFill>
                            <a:schemeClr val="tx1"/>
                          </a:solidFill>
                          <a:effectLst/>
                        </a:rPr>
                        <a:t>_40%</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41935" algn="ctr">
                        <a:lnSpc>
                          <a:spcPts val="325"/>
                        </a:lnSpc>
                        <a:spcBef>
                          <a:spcPts val="60"/>
                        </a:spcBef>
                        <a:spcAft>
                          <a:spcPts val="0"/>
                        </a:spcAft>
                      </a:pPr>
                      <a:endParaRPr lang="az-Latn-AZ" sz="1600" b="0" dirty="0">
                        <a:solidFill>
                          <a:schemeClr val="tx1"/>
                        </a:solidFill>
                        <a:effectLst/>
                      </a:endParaRPr>
                    </a:p>
                    <a:p>
                      <a:pPr marL="241935" algn="ctr">
                        <a:lnSpc>
                          <a:spcPts val="325"/>
                        </a:lnSpc>
                        <a:spcBef>
                          <a:spcPts val="60"/>
                        </a:spcBef>
                        <a:spcAft>
                          <a:spcPts val="0"/>
                        </a:spcAft>
                      </a:pPr>
                      <a:endParaRPr lang="az-Latn-AZ" sz="1600" b="0" dirty="0">
                        <a:solidFill>
                          <a:schemeClr val="tx1"/>
                        </a:solidFill>
                        <a:effectLst/>
                      </a:endParaRPr>
                    </a:p>
                    <a:p>
                      <a:pPr marL="39370">
                        <a:lnSpc>
                          <a:spcPts val="680"/>
                        </a:lnSpc>
                      </a:pPr>
                      <a:endParaRPr lang="az-Latn-AZ" sz="1600" b="0" dirty="0">
                        <a:solidFill>
                          <a:schemeClr val="tx1"/>
                        </a:solidFill>
                        <a:effectLst/>
                      </a:endParaRPr>
                    </a:p>
                    <a:p>
                      <a:pPr marL="39370">
                        <a:lnSpc>
                          <a:spcPts val="680"/>
                        </a:lnSpc>
                      </a:pPr>
                      <a:r>
                        <a:rPr lang="en-US" sz="1600" b="0" dirty="0">
                          <a:solidFill>
                            <a:schemeClr val="tx1"/>
                          </a:solidFill>
                          <a:effectLst/>
                        </a:rPr>
                        <a:t>LVEF</a:t>
                      </a:r>
                      <a:r>
                        <a:rPr lang="en-US" sz="1600" b="0" spc="65" dirty="0">
                          <a:solidFill>
                            <a:schemeClr val="tx1"/>
                          </a:solidFill>
                          <a:effectLst/>
                        </a:rPr>
                        <a:t> </a:t>
                      </a:r>
                      <a:r>
                        <a:rPr lang="en-US" sz="1600" b="0" dirty="0">
                          <a:solidFill>
                            <a:schemeClr val="tx1"/>
                          </a:solidFill>
                          <a:effectLst/>
                        </a:rPr>
                        <a:t>41—49%</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40005">
                        <a:spcBef>
                          <a:spcPts val="135"/>
                        </a:spcBef>
                        <a:spcAft>
                          <a:spcPts val="0"/>
                        </a:spcAft>
                      </a:pPr>
                      <a:r>
                        <a:rPr lang="en-US" sz="1600" b="0" dirty="0">
                          <a:solidFill>
                            <a:schemeClr val="tx1"/>
                          </a:solidFill>
                          <a:effectLst/>
                        </a:rPr>
                        <a:t>LVEF</a:t>
                      </a:r>
                      <a:r>
                        <a:rPr lang="en-US" sz="1600" b="0" spc="-30" dirty="0">
                          <a:solidFill>
                            <a:schemeClr val="tx1"/>
                          </a:solidFill>
                          <a:effectLst/>
                        </a:rPr>
                        <a:t> </a:t>
                      </a:r>
                      <a:r>
                        <a:rPr lang="en-US" sz="1600" b="0" spc="-385" dirty="0">
                          <a:solidFill>
                            <a:schemeClr val="tx1"/>
                          </a:solidFill>
                          <a:effectLst/>
                        </a:rPr>
                        <a:t>&gt;</a:t>
                      </a:r>
                      <a:r>
                        <a:rPr lang="en-US" sz="1600" b="0" dirty="0">
                          <a:solidFill>
                            <a:schemeClr val="tx1"/>
                          </a:solidFill>
                          <a:effectLst/>
                        </a:rPr>
                        <a:t>_50%</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3632060486"/>
                  </a:ext>
                </a:extLst>
              </a:tr>
              <a:tr h="2603424">
                <a:tc vMerge="1">
                  <a:txBody>
                    <a:bodyPr/>
                    <a:lstStyle/>
                    <a:p>
                      <a:endParaRPr lang="en-US"/>
                    </a:p>
                  </a:txBody>
                  <a:tcPr/>
                </a:tc>
                <a:tc>
                  <a:txBody>
                    <a:bodyPr/>
                    <a:lstStyle/>
                    <a:p>
                      <a:pPr marL="43180">
                        <a:spcBef>
                          <a:spcPts val="145"/>
                        </a:spcBef>
                        <a:spcAft>
                          <a:spcPts val="0"/>
                        </a:spcAft>
                      </a:pPr>
                      <a:r>
                        <a:rPr lang="en-US" sz="1600" b="0">
                          <a:solidFill>
                            <a:schemeClr val="tx1"/>
                          </a:solidFill>
                          <a:effectLst/>
                        </a:rPr>
                        <a:t>3</a:t>
                      </a:r>
                      <a:endParaRPr lang="en-US" sz="1600" b="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43815">
                        <a:spcBef>
                          <a:spcPts val="135"/>
                        </a:spcBef>
                        <a:spcAft>
                          <a:spcPts val="0"/>
                        </a:spcAft>
                      </a:pPr>
                      <a:r>
                        <a:rPr lang="en-US" sz="1600" b="0">
                          <a:solidFill>
                            <a:schemeClr val="tx1"/>
                          </a:solidFill>
                          <a:effectLst/>
                        </a:rPr>
                        <a:t>—</a:t>
                      </a:r>
                      <a:endParaRPr lang="en-US" sz="1600" b="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43815">
                        <a:spcBef>
                          <a:spcPts val="135"/>
                        </a:spcBef>
                        <a:spcAft>
                          <a:spcPts val="0"/>
                        </a:spcAft>
                      </a:pPr>
                      <a:r>
                        <a:rPr lang="en-US" sz="1600" b="0" dirty="0">
                          <a:solidFill>
                            <a:schemeClr val="tx1"/>
                          </a:solidFill>
                          <a:effectLst/>
                        </a:rPr>
                        <a:t>—</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40005" marR="707390">
                        <a:lnSpc>
                          <a:spcPct val="130000"/>
                        </a:lnSpc>
                        <a:spcBef>
                          <a:spcPts val="135"/>
                        </a:spcBef>
                        <a:spcAft>
                          <a:spcPts val="0"/>
                        </a:spcAft>
                      </a:pPr>
                      <a:r>
                        <a:rPr lang="az-Latn-AZ" sz="1600" b="0" dirty="0">
                          <a:solidFill>
                            <a:schemeClr val="tx1"/>
                          </a:solidFill>
                          <a:effectLst/>
                        </a:rPr>
                        <a:t>Ü</a:t>
                      </a:r>
                      <a:r>
                        <a:rPr lang="en-US" sz="1600" b="0" dirty="0" err="1">
                          <a:solidFill>
                            <a:schemeClr val="tx1"/>
                          </a:solidFill>
                          <a:effectLst/>
                        </a:rPr>
                        <a:t>rəyin</a:t>
                      </a:r>
                      <a:r>
                        <a:rPr lang="en-US" sz="1600" b="0" dirty="0">
                          <a:solidFill>
                            <a:schemeClr val="tx1"/>
                          </a:solidFill>
                          <a:effectLst/>
                        </a:rPr>
                        <a:t> </a:t>
                      </a:r>
                      <a:r>
                        <a:rPr lang="en-US" sz="1600" b="0" dirty="0" err="1">
                          <a:solidFill>
                            <a:schemeClr val="tx1"/>
                          </a:solidFill>
                          <a:effectLst/>
                        </a:rPr>
                        <a:t>struktur</a:t>
                      </a:r>
                      <a:r>
                        <a:rPr lang="en-US" sz="1600" b="0" dirty="0">
                          <a:solidFill>
                            <a:schemeClr val="tx1"/>
                          </a:solidFill>
                          <a:effectLst/>
                        </a:rPr>
                        <a:t> </a:t>
                      </a:r>
                      <a:r>
                        <a:rPr lang="en-US" sz="1600" b="0" dirty="0" err="1">
                          <a:solidFill>
                            <a:schemeClr val="tx1"/>
                          </a:solidFill>
                          <a:effectLst/>
                        </a:rPr>
                        <a:t>və</a:t>
                      </a:r>
                      <a:r>
                        <a:rPr lang="en-US" sz="1600" b="0" dirty="0">
                          <a:solidFill>
                            <a:schemeClr val="tx1"/>
                          </a:solidFill>
                          <a:effectLst/>
                        </a:rPr>
                        <a:t>/</a:t>
                      </a:r>
                      <a:r>
                        <a:rPr lang="en-US" sz="1600" b="0" dirty="0" err="1">
                          <a:solidFill>
                            <a:schemeClr val="tx1"/>
                          </a:solidFill>
                          <a:effectLst/>
                        </a:rPr>
                        <a:t>və</a:t>
                      </a:r>
                      <a:r>
                        <a:rPr lang="en-US" sz="1600" b="0" dirty="0">
                          <a:solidFill>
                            <a:schemeClr val="tx1"/>
                          </a:solidFill>
                          <a:effectLst/>
                        </a:rPr>
                        <a:t> </a:t>
                      </a:r>
                      <a:r>
                        <a:rPr lang="en-US" sz="1600" b="0" dirty="0" err="1">
                          <a:solidFill>
                            <a:schemeClr val="tx1"/>
                          </a:solidFill>
                          <a:effectLst/>
                        </a:rPr>
                        <a:t>ya</a:t>
                      </a:r>
                      <a:r>
                        <a:rPr lang="en-US" sz="1600" b="0" dirty="0">
                          <a:solidFill>
                            <a:schemeClr val="tx1"/>
                          </a:solidFill>
                          <a:effectLst/>
                        </a:rPr>
                        <a:t> </a:t>
                      </a:r>
                      <a:r>
                        <a:rPr lang="en-US" sz="1600" b="0" dirty="0" err="1">
                          <a:solidFill>
                            <a:schemeClr val="tx1"/>
                          </a:solidFill>
                          <a:effectLst/>
                        </a:rPr>
                        <a:t>funksional</a:t>
                      </a:r>
                      <a:r>
                        <a:rPr lang="en-US" sz="1600" b="0" dirty="0">
                          <a:solidFill>
                            <a:schemeClr val="tx1"/>
                          </a:solidFill>
                          <a:effectLst/>
                        </a:rPr>
                        <a:t> </a:t>
                      </a:r>
                      <a:r>
                        <a:rPr lang="en-US" sz="1600" b="0" dirty="0" err="1">
                          <a:solidFill>
                            <a:schemeClr val="tx1"/>
                          </a:solidFill>
                          <a:effectLst/>
                        </a:rPr>
                        <a:t>anomaliyalarının</a:t>
                      </a:r>
                      <a:r>
                        <a:rPr lang="en-US" sz="1600" b="0" dirty="0">
                          <a:solidFill>
                            <a:schemeClr val="tx1"/>
                          </a:solidFill>
                          <a:effectLst/>
                        </a:rPr>
                        <a:t> </a:t>
                      </a:r>
                      <a:r>
                        <a:rPr lang="en-US" sz="1600" b="0" dirty="0" err="1">
                          <a:solidFill>
                            <a:schemeClr val="tx1"/>
                          </a:solidFill>
                          <a:effectLst/>
                        </a:rPr>
                        <a:t>obyektiv</a:t>
                      </a:r>
                      <a:r>
                        <a:rPr lang="en-US" sz="1600" b="0" dirty="0">
                          <a:solidFill>
                            <a:schemeClr val="tx1"/>
                          </a:solidFill>
                          <a:effectLst/>
                        </a:rPr>
                        <a:t> </a:t>
                      </a:r>
                      <a:r>
                        <a:rPr lang="en-US" sz="1600" b="0" dirty="0" err="1">
                          <a:solidFill>
                            <a:schemeClr val="tx1"/>
                          </a:solidFill>
                          <a:effectLst/>
                        </a:rPr>
                        <a:t>sübutu</a:t>
                      </a:r>
                      <a:r>
                        <a:rPr lang="az-Latn-AZ" sz="1600" b="0" dirty="0">
                          <a:solidFill>
                            <a:schemeClr val="tx1"/>
                          </a:solidFill>
                          <a:effectLst/>
                        </a:rPr>
                        <a:t> SM</a:t>
                      </a:r>
                      <a:r>
                        <a:rPr lang="en-US" sz="1600" b="0" dirty="0">
                          <a:solidFill>
                            <a:schemeClr val="tx1"/>
                          </a:solidFill>
                          <a:effectLst/>
                        </a:rPr>
                        <a:t> </a:t>
                      </a:r>
                      <a:r>
                        <a:rPr lang="en-US" sz="1600" b="0" dirty="0" err="1">
                          <a:solidFill>
                            <a:schemeClr val="tx1"/>
                          </a:solidFill>
                          <a:effectLst/>
                        </a:rPr>
                        <a:t>diastolik</a:t>
                      </a:r>
                      <a:r>
                        <a:rPr lang="en-US" sz="1600" b="0" dirty="0">
                          <a:solidFill>
                            <a:schemeClr val="tx1"/>
                          </a:solidFill>
                          <a:effectLst/>
                        </a:rPr>
                        <a:t> </a:t>
                      </a:r>
                      <a:r>
                        <a:rPr lang="az-Latn-AZ" sz="1600" b="0" dirty="0">
                          <a:solidFill>
                            <a:schemeClr val="tx1"/>
                          </a:solidFill>
                          <a:effectLst/>
                        </a:rPr>
                        <a:t>disfunksiya </a:t>
                      </a:r>
                      <a:r>
                        <a:rPr lang="en-US" sz="1600" b="0" dirty="0" err="1">
                          <a:solidFill>
                            <a:schemeClr val="tx1"/>
                          </a:solidFill>
                          <a:effectLst/>
                        </a:rPr>
                        <a:t>varlığına</a:t>
                      </a:r>
                      <a:r>
                        <a:rPr lang="en-US" sz="1600" b="0" dirty="0">
                          <a:solidFill>
                            <a:schemeClr val="tx1"/>
                          </a:solidFill>
                          <a:effectLst/>
                        </a:rPr>
                        <a:t> </a:t>
                      </a:r>
                      <a:r>
                        <a:rPr lang="en-US" sz="1600" b="0" dirty="0" err="1">
                          <a:solidFill>
                            <a:schemeClr val="tx1"/>
                          </a:solidFill>
                          <a:effectLst/>
                        </a:rPr>
                        <a:t>uyğun</a:t>
                      </a:r>
                      <a:r>
                        <a:rPr lang="en-US" sz="1600" b="0" dirty="0">
                          <a:solidFill>
                            <a:schemeClr val="tx1"/>
                          </a:solidFill>
                          <a:effectLst/>
                        </a:rPr>
                        <a:t> </a:t>
                      </a:r>
                      <a:r>
                        <a:rPr lang="en-US" sz="1600" b="0" dirty="0" err="1">
                          <a:solidFill>
                            <a:schemeClr val="tx1"/>
                          </a:solidFill>
                          <a:effectLst/>
                        </a:rPr>
                        <a:t>yüksə</a:t>
                      </a:r>
                      <a:r>
                        <a:rPr lang="az-Latn-AZ" sz="1600" b="0" dirty="0">
                          <a:solidFill>
                            <a:schemeClr val="tx1"/>
                          </a:solidFill>
                          <a:effectLst/>
                        </a:rPr>
                        <a:t>lən SM</a:t>
                      </a:r>
                      <a:r>
                        <a:rPr lang="en-US" sz="1600" b="0" dirty="0">
                          <a:solidFill>
                            <a:schemeClr val="tx1"/>
                          </a:solidFill>
                          <a:effectLst/>
                        </a:rPr>
                        <a:t> </a:t>
                      </a:r>
                      <a:r>
                        <a:rPr lang="en-US" sz="1600" b="0" dirty="0" err="1">
                          <a:solidFill>
                            <a:schemeClr val="tx1"/>
                          </a:solidFill>
                          <a:effectLst/>
                        </a:rPr>
                        <a:t>doldurma</a:t>
                      </a:r>
                      <a:r>
                        <a:rPr lang="en-US" sz="1600" b="0" dirty="0">
                          <a:solidFill>
                            <a:schemeClr val="tx1"/>
                          </a:solidFill>
                          <a:effectLst/>
                        </a:rPr>
                        <a:t> </a:t>
                      </a:r>
                      <a:r>
                        <a:rPr lang="en-US" sz="1600" b="0" dirty="0" err="1">
                          <a:solidFill>
                            <a:schemeClr val="tx1"/>
                          </a:solidFill>
                          <a:effectLst/>
                        </a:rPr>
                        <a:t>təzyiqləri</a:t>
                      </a:r>
                      <a:r>
                        <a:rPr lang="en-US" sz="1600" b="0" dirty="0">
                          <a:solidFill>
                            <a:schemeClr val="tx1"/>
                          </a:solidFill>
                          <a:effectLst/>
                        </a:rPr>
                        <a:t>, o </a:t>
                      </a:r>
                      <a:r>
                        <a:rPr lang="en-US" sz="1600" b="0" dirty="0" err="1">
                          <a:solidFill>
                            <a:schemeClr val="tx1"/>
                          </a:solidFill>
                          <a:effectLst/>
                        </a:rPr>
                        <a:t>cümlədən</a:t>
                      </a:r>
                      <a:r>
                        <a:rPr lang="en-US" sz="1600" b="0" dirty="0">
                          <a:solidFill>
                            <a:schemeClr val="tx1"/>
                          </a:solidFill>
                          <a:effectLst/>
                        </a:rPr>
                        <a:t> </a:t>
                      </a:r>
                      <a:r>
                        <a:rPr lang="en-US" sz="1600" b="0" dirty="0" err="1">
                          <a:solidFill>
                            <a:schemeClr val="tx1"/>
                          </a:solidFill>
                          <a:effectLst/>
                        </a:rPr>
                        <a:t>natriuretik</a:t>
                      </a:r>
                      <a:r>
                        <a:rPr lang="en-US" sz="1600" b="0" dirty="0">
                          <a:solidFill>
                            <a:schemeClr val="tx1"/>
                          </a:solidFill>
                          <a:effectLst/>
                        </a:rPr>
                        <a:t> </a:t>
                      </a:r>
                      <a:r>
                        <a:rPr lang="en-US" sz="1600" b="0" dirty="0" err="1">
                          <a:solidFill>
                            <a:schemeClr val="tx1"/>
                          </a:solidFill>
                          <a:effectLst/>
                        </a:rPr>
                        <a:t>peptidlərin</a:t>
                      </a:r>
                      <a:r>
                        <a:rPr lang="en-US" sz="1600" b="0" dirty="0">
                          <a:solidFill>
                            <a:schemeClr val="tx1"/>
                          </a:solidFill>
                          <a:effectLst/>
                        </a:rPr>
                        <a:t> </a:t>
                      </a:r>
                      <a:r>
                        <a:rPr lang="en-US" sz="1600" b="0" dirty="0" err="1">
                          <a:solidFill>
                            <a:schemeClr val="tx1"/>
                          </a:solidFill>
                          <a:effectLst/>
                        </a:rPr>
                        <a:t>artması</a:t>
                      </a:r>
                      <a:endParaRPr lang="en-US" sz="1600" b="0" dirty="0">
                        <a:solidFill>
                          <a:schemeClr val="tx1"/>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2983701504"/>
                  </a:ext>
                </a:extLst>
              </a:tr>
            </a:tbl>
          </a:graphicData>
        </a:graphic>
      </p:graphicFrame>
      <p:pic>
        <p:nvPicPr>
          <p:cNvPr id="4" name="Picture 3">
            <a:extLst>
              <a:ext uri="{FF2B5EF4-FFF2-40B4-BE49-F238E27FC236}">
                <a16:creationId xmlns:a16="http://schemas.microsoft.com/office/drawing/2014/main" id="{F7CB66DC-9058-63C7-3DCB-0CB5EB50E511}"/>
              </a:ext>
            </a:extLst>
          </p:cNvPr>
          <p:cNvPicPr>
            <a:picLocks noChangeAspect="1"/>
          </p:cNvPicPr>
          <p:nvPr/>
        </p:nvPicPr>
        <p:blipFill>
          <a:blip r:embed="rId3"/>
          <a:stretch>
            <a:fillRect/>
          </a:stretch>
        </p:blipFill>
        <p:spPr>
          <a:xfrm>
            <a:off x="125128" y="188867"/>
            <a:ext cx="1797142" cy="571529"/>
          </a:xfrm>
          <a:prstGeom prst="rect">
            <a:avLst/>
          </a:prstGeom>
        </p:spPr>
      </p:pic>
    </p:spTree>
    <p:extLst>
      <p:ext uri="{BB962C8B-B14F-4D97-AF65-F5344CB8AC3E}">
        <p14:creationId xmlns:p14="http://schemas.microsoft.com/office/powerpoint/2010/main" val="413242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A3AC2-0523-C39E-FF4F-F901AAE1F163}"/>
              </a:ext>
            </a:extLst>
          </p:cNvPr>
          <p:cNvSpPr txBox="1"/>
          <p:nvPr/>
        </p:nvSpPr>
        <p:spPr>
          <a:xfrm>
            <a:off x="2172165" y="601496"/>
            <a:ext cx="6094140" cy="584775"/>
          </a:xfrm>
          <a:prstGeom prst="rect">
            <a:avLst/>
          </a:prstGeom>
          <a:noFill/>
        </p:spPr>
        <p:txBody>
          <a:bodyPr wrap="square">
            <a:spAutoFit/>
          </a:bodyPr>
          <a:lstStyle/>
          <a:p>
            <a:r>
              <a:rPr lang="en-US" sz="3200" dirty="0"/>
              <a:t>Son </a:t>
            </a:r>
            <a:r>
              <a:rPr lang="en-US" sz="3200" dirty="0" err="1"/>
              <a:t>Nəticə</a:t>
            </a:r>
            <a:r>
              <a:rPr lang="en-US" sz="3200" dirty="0"/>
              <a:t> : </a:t>
            </a:r>
          </a:p>
        </p:txBody>
      </p:sp>
      <p:sp>
        <p:nvSpPr>
          <p:cNvPr id="5" name="TextBox 4">
            <a:extLst>
              <a:ext uri="{FF2B5EF4-FFF2-40B4-BE49-F238E27FC236}">
                <a16:creationId xmlns:a16="http://schemas.microsoft.com/office/drawing/2014/main" id="{D7A9FAC8-EA2D-3B1F-3E80-DBDACA3E0935}"/>
              </a:ext>
            </a:extLst>
          </p:cNvPr>
          <p:cNvSpPr txBox="1"/>
          <p:nvPr/>
        </p:nvSpPr>
        <p:spPr>
          <a:xfrm>
            <a:off x="2172165" y="1487786"/>
            <a:ext cx="7847670" cy="2031325"/>
          </a:xfrm>
          <a:prstGeom prst="rect">
            <a:avLst/>
          </a:prstGeom>
          <a:noFill/>
        </p:spPr>
        <p:txBody>
          <a:bodyPr wrap="square">
            <a:spAutoFit/>
          </a:bodyPr>
          <a:lstStyle/>
          <a:p>
            <a:r>
              <a:rPr lang="en-US" dirty="0"/>
              <a:t>KÜDÇ </a:t>
            </a:r>
            <a:r>
              <a:rPr lang="en-US" dirty="0" err="1"/>
              <a:t>Birləşmiş</a:t>
            </a:r>
            <a:r>
              <a:rPr lang="en-US" dirty="0"/>
              <a:t> </a:t>
            </a:r>
            <a:r>
              <a:rPr lang="en-US" dirty="0" err="1"/>
              <a:t>Ştatlarda</a:t>
            </a:r>
            <a:r>
              <a:rPr lang="en-US" dirty="0"/>
              <a:t> </a:t>
            </a:r>
            <a:r>
              <a:rPr lang="en-US" dirty="0" err="1"/>
              <a:t>səhiyyə</a:t>
            </a:r>
            <a:r>
              <a:rPr lang="en-US" dirty="0"/>
              <a:t> </a:t>
            </a:r>
            <a:r>
              <a:rPr lang="en-US" dirty="0" err="1"/>
              <a:t>xərclərinin</a:t>
            </a:r>
            <a:r>
              <a:rPr lang="en-US" dirty="0"/>
              <a:t> </a:t>
            </a:r>
            <a:r>
              <a:rPr lang="en-US" dirty="0" err="1"/>
              <a:t>əsas</a:t>
            </a:r>
            <a:r>
              <a:rPr lang="en-US" dirty="0"/>
              <a:t> </a:t>
            </a:r>
            <a:r>
              <a:rPr lang="en-US" dirty="0" err="1"/>
              <a:t>mənbəyidir</a:t>
            </a:r>
            <a:r>
              <a:rPr lang="en-US" dirty="0"/>
              <a:t>, </a:t>
            </a:r>
            <a:r>
              <a:rPr lang="en-US" dirty="0" err="1"/>
              <a:t>qeyri-adekvat</a:t>
            </a:r>
            <a:r>
              <a:rPr lang="en-US" dirty="0"/>
              <a:t> </a:t>
            </a:r>
            <a:r>
              <a:rPr lang="en-US" dirty="0" err="1"/>
              <a:t>diurez</a:t>
            </a:r>
            <a:r>
              <a:rPr lang="en-US" dirty="0"/>
              <a:t> </a:t>
            </a:r>
            <a:r>
              <a:rPr lang="en-US" dirty="0" err="1"/>
              <a:t>səbəbindən</a:t>
            </a:r>
            <a:r>
              <a:rPr lang="en-US" dirty="0"/>
              <a:t> </a:t>
            </a:r>
            <a:r>
              <a:rPr lang="en-US" dirty="0" err="1"/>
              <a:t>xəstəxanadan</a:t>
            </a:r>
            <a:r>
              <a:rPr lang="en-US" dirty="0"/>
              <a:t> </a:t>
            </a:r>
            <a:r>
              <a:rPr lang="en-US" dirty="0" err="1"/>
              <a:t>buraxılanların</a:t>
            </a:r>
            <a:r>
              <a:rPr lang="en-US" dirty="0"/>
              <a:t> </a:t>
            </a:r>
            <a:r>
              <a:rPr lang="en-US" dirty="0" err="1"/>
              <a:t>çoxu</a:t>
            </a:r>
            <a:r>
              <a:rPr lang="en-US" dirty="0"/>
              <a:t> </a:t>
            </a:r>
            <a:r>
              <a:rPr lang="en-US" dirty="0" err="1"/>
              <a:t>yenidən</a:t>
            </a:r>
            <a:r>
              <a:rPr lang="en-US" dirty="0"/>
              <a:t> </a:t>
            </a:r>
            <a:r>
              <a:rPr lang="en-US" dirty="0" err="1"/>
              <a:t>qəbullarla</a:t>
            </a:r>
            <a:r>
              <a:rPr lang="en-US" dirty="0"/>
              <a:t> </a:t>
            </a:r>
            <a:r>
              <a:rPr lang="en-US" dirty="0" err="1"/>
              <a:t>nəticələnir</a:t>
            </a:r>
            <a:r>
              <a:rPr lang="en-US" dirty="0"/>
              <a:t>. </a:t>
            </a:r>
            <a:r>
              <a:rPr lang="en-US" dirty="0" err="1"/>
              <a:t>İlkin</a:t>
            </a:r>
            <a:r>
              <a:rPr lang="en-US" dirty="0"/>
              <a:t> </a:t>
            </a:r>
            <a:r>
              <a:rPr lang="en-US" dirty="0" err="1"/>
              <a:t>məqsəd</a:t>
            </a:r>
            <a:r>
              <a:rPr lang="en-US" dirty="0"/>
              <a:t> :</a:t>
            </a:r>
            <a:endParaRPr lang="az-Latn-AZ" dirty="0"/>
          </a:p>
          <a:p>
            <a:pPr marL="342900" indent="-342900">
              <a:buAutoNum type="arabicPeriod"/>
            </a:pPr>
            <a:r>
              <a:rPr lang="en-US" dirty="0" err="1"/>
              <a:t>sidik</a:t>
            </a:r>
            <a:r>
              <a:rPr lang="en-US" dirty="0"/>
              <a:t> </a:t>
            </a:r>
            <a:r>
              <a:rPr lang="en-US" dirty="0" err="1"/>
              <a:t>ifrazından</a:t>
            </a:r>
            <a:r>
              <a:rPr lang="en-US" dirty="0"/>
              <a:t> </a:t>
            </a:r>
            <a:r>
              <a:rPr lang="en-US" dirty="0" err="1"/>
              <a:t>və</a:t>
            </a:r>
            <a:r>
              <a:rPr lang="en-US" dirty="0"/>
              <a:t> </a:t>
            </a:r>
            <a:r>
              <a:rPr lang="en-US" dirty="0" err="1"/>
              <a:t>ya</a:t>
            </a:r>
            <a:r>
              <a:rPr lang="en-US" dirty="0"/>
              <a:t> </a:t>
            </a:r>
            <a:r>
              <a:rPr lang="en-US" dirty="0" err="1"/>
              <a:t>sidikdə</a:t>
            </a:r>
            <a:r>
              <a:rPr lang="en-US" dirty="0"/>
              <a:t> natrium</a:t>
            </a:r>
            <a:r>
              <a:rPr lang="az-Latn-AZ" dirty="0"/>
              <a:t> miqdarını </a:t>
            </a:r>
            <a:r>
              <a:rPr lang="en-US" dirty="0"/>
              <a:t> </a:t>
            </a:r>
            <a:r>
              <a:rPr lang="az-Latn-AZ" dirty="0"/>
              <a:t>nəzərə alaraq</a:t>
            </a:r>
            <a:r>
              <a:rPr lang="en-US" dirty="0"/>
              <a:t>, </a:t>
            </a:r>
            <a:r>
              <a:rPr lang="en-US" dirty="0" err="1"/>
              <a:t>ilgək</a:t>
            </a:r>
            <a:r>
              <a:rPr lang="en-US" dirty="0"/>
              <a:t> </a:t>
            </a:r>
            <a:r>
              <a:rPr lang="en-US" dirty="0" err="1"/>
              <a:t>diuretik</a:t>
            </a:r>
            <a:r>
              <a:rPr lang="en-US" dirty="0"/>
              <a:t> </a:t>
            </a:r>
            <a:r>
              <a:rPr lang="en-US" dirty="0" err="1"/>
              <a:t>terapiyasını</a:t>
            </a:r>
            <a:r>
              <a:rPr lang="en-US" dirty="0"/>
              <a:t> </a:t>
            </a:r>
            <a:r>
              <a:rPr lang="en-US" dirty="0" err="1"/>
              <a:t>maksimuma</a:t>
            </a:r>
            <a:r>
              <a:rPr lang="en-US" dirty="0"/>
              <a:t> </a:t>
            </a:r>
            <a:r>
              <a:rPr lang="en-US" dirty="0" err="1"/>
              <a:t>çatdırmaq</a:t>
            </a:r>
            <a:r>
              <a:rPr lang="en-US" dirty="0"/>
              <a:t> </a:t>
            </a:r>
            <a:r>
              <a:rPr lang="en-US" dirty="0" err="1"/>
              <a:t>olmalıdır</a:t>
            </a:r>
            <a:r>
              <a:rPr lang="en-US" dirty="0"/>
              <a:t>. </a:t>
            </a:r>
          </a:p>
          <a:p>
            <a:pPr marL="342900" indent="-342900">
              <a:buAutoNum type="arabicPeriod"/>
            </a:pPr>
            <a:r>
              <a:rPr lang="en-US" dirty="0" err="1"/>
              <a:t>Xəstələr</a:t>
            </a:r>
            <a:r>
              <a:rPr lang="en-US" dirty="0"/>
              <a:t> </a:t>
            </a:r>
            <a:r>
              <a:rPr lang="en-US" dirty="0" err="1"/>
              <a:t>ilgək</a:t>
            </a:r>
            <a:r>
              <a:rPr lang="en-US" dirty="0"/>
              <a:t> </a:t>
            </a:r>
            <a:r>
              <a:rPr lang="en-US" dirty="0" err="1"/>
              <a:t>diuretiklərin</a:t>
            </a:r>
            <a:r>
              <a:rPr lang="en-US" dirty="0"/>
              <a:t> </a:t>
            </a:r>
            <a:r>
              <a:rPr lang="en-US" dirty="0" err="1"/>
              <a:t>artan</a:t>
            </a:r>
            <a:r>
              <a:rPr lang="en-US" dirty="0"/>
              <a:t> </a:t>
            </a:r>
            <a:r>
              <a:rPr lang="en-US" dirty="0" err="1"/>
              <a:t>dozalarına</a:t>
            </a:r>
            <a:r>
              <a:rPr lang="en-US" dirty="0"/>
              <a:t> </a:t>
            </a:r>
            <a:r>
              <a:rPr lang="en-US" dirty="0" err="1"/>
              <a:t>zəif</a:t>
            </a:r>
            <a:r>
              <a:rPr lang="en-US" dirty="0"/>
              <a:t> </a:t>
            </a:r>
            <a:r>
              <a:rPr lang="en-US" dirty="0" err="1"/>
              <a:t>cavab</a:t>
            </a:r>
            <a:r>
              <a:rPr lang="en-US" dirty="0"/>
              <a:t> </a:t>
            </a:r>
            <a:r>
              <a:rPr lang="en-US" dirty="0" err="1"/>
              <a:t>verdikdə</a:t>
            </a:r>
            <a:r>
              <a:rPr lang="en-US" dirty="0"/>
              <a:t> </a:t>
            </a:r>
            <a:r>
              <a:rPr lang="en-US" dirty="0" err="1"/>
              <a:t>kombinasiya</a:t>
            </a:r>
            <a:r>
              <a:rPr lang="en-US" dirty="0"/>
              <a:t> </a:t>
            </a:r>
            <a:r>
              <a:rPr lang="en-US" dirty="0" err="1"/>
              <a:t>terapiyasından</a:t>
            </a:r>
            <a:r>
              <a:rPr lang="en-US" dirty="0"/>
              <a:t> </a:t>
            </a:r>
            <a:r>
              <a:rPr lang="en-US" dirty="0" err="1"/>
              <a:t>istifadə</a:t>
            </a:r>
            <a:r>
              <a:rPr lang="en-US" dirty="0"/>
              <a:t> </a:t>
            </a:r>
            <a:r>
              <a:rPr lang="en-US" dirty="0" err="1"/>
              <a:t>edilə</a:t>
            </a:r>
            <a:r>
              <a:rPr lang="en-US" dirty="0"/>
              <a:t> </a:t>
            </a:r>
            <a:r>
              <a:rPr lang="en-US" dirty="0" err="1"/>
              <a:t>bilər</a:t>
            </a:r>
            <a:r>
              <a:rPr lang="en-US" dirty="0"/>
              <a:t>.</a:t>
            </a:r>
          </a:p>
        </p:txBody>
      </p:sp>
      <p:pic>
        <p:nvPicPr>
          <p:cNvPr id="6" name="Picture 5">
            <a:extLst>
              <a:ext uri="{FF2B5EF4-FFF2-40B4-BE49-F238E27FC236}">
                <a16:creationId xmlns:a16="http://schemas.microsoft.com/office/drawing/2014/main" id="{76E7D90C-4013-3E49-FD83-7CA1E9BE066B}"/>
              </a:ext>
            </a:extLst>
          </p:cNvPr>
          <p:cNvPicPr>
            <a:picLocks noChangeAspect="1"/>
          </p:cNvPicPr>
          <p:nvPr/>
        </p:nvPicPr>
        <p:blipFill>
          <a:blip r:embed="rId2"/>
          <a:stretch>
            <a:fillRect/>
          </a:stretch>
        </p:blipFill>
        <p:spPr>
          <a:xfrm>
            <a:off x="9576923" y="5460175"/>
            <a:ext cx="1797142" cy="571529"/>
          </a:xfrm>
          <a:prstGeom prst="rect">
            <a:avLst/>
          </a:prstGeom>
        </p:spPr>
      </p:pic>
    </p:spTree>
    <p:extLst>
      <p:ext uri="{BB962C8B-B14F-4D97-AF65-F5344CB8AC3E}">
        <p14:creationId xmlns:p14="http://schemas.microsoft.com/office/powerpoint/2010/main" val="21728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4" name="Freeform: Shape 2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6" name="Freeform: Shape 2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1E31869-F527-FE10-9378-45D5EC25217A}"/>
              </a:ext>
            </a:extLst>
          </p:cNvPr>
          <p:cNvSpPr>
            <a:spLocks noGrp="1"/>
          </p:cNvSpPr>
          <p:nvPr>
            <p:ph type="title"/>
          </p:nvPr>
        </p:nvSpPr>
        <p:spPr>
          <a:xfrm>
            <a:off x="0" y="89210"/>
            <a:ext cx="3947532" cy="5386039"/>
          </a:xfrm>
        </p:spPr>
        <p:txBody>
          <a:bodyPr vert="horz" lIns="91440" tIns="45720" rIns="91440" bIns="45720" rtlCol="0" anchor="b">
            <a:normAutofit/>
          </a:bodyPr>
          <a:lstStyle/>
          <a:p>
            <a:pPr algn="ctr"/>
            <a:r>
              <a:rPr lang="en-US" sz="6400" b="1" i="1" dirty="0" err="1">
                <a:solidFill>
                  <a:schemeClr val="tx1">
                    <a:lumMod val="95000"/>
                    <a:lumOff val="5000"/>
                  </a:schemeClr>
                </a:solidFill>
                <a:effectLst>
                  <a:outerShdw blurRad="38100" dist="38100" dir="2700000" algn="tl">
                    <a:srgbClr val="000000">
                      <a:alpha val="43137"/>
                    </a:srgbClr>
                  </a:outerShdw>
                </a:effectLst>
              </a:rPr>
              <a:t>Diqq</a:t>
            </a:r>
            <a:r>
              <a:rPr lang="az-Latn-AZ" sz="6400" b="1" i="1" dirty="0">
                <a:solidFill>
                  <a:schemeClr val="tx1">
                    <a:lumMod val="95000"/>
                    <a:lumOff val="5000"/>
                  </a:schemeClr>
                </a:solidFill>
                <a:effectLst>
                  <a:outerShdw blurRad="38100" dist="38100" dir="2700000" algn="tl">
                    <a:srgbClr val="000000">
                      <a:alpha val="43137"/>
                    </a:srgbClr>
                  </a:outerShdw>
                </a:effectLst>
              </a:rPr>
              <a:t>ətinizə görə təşəkkür edirik</a:t>
            </a:r>
            <a:endParaRPr lang="en-US" sz="6400" b="1" i="1" kern="1200" dirty="0">
              <a:solidFill>
                <a:schemeClr val="tx1">
                  <a:lumMod val="95000"/>
                  <a:lumOff val="5000"/>
                </a:schemeClr>
              </a:solidFill>
              <a:effectLst>
                <a:outerShdw blurRad="38100" dist="38100" dir="2700000" algn="tl">
                  <a:srgbClr val="000000">
                    <a:alpha val="43137"/>
                  </a:srgbClr>
                </a:outerShdw>
              </a:effectLst>
            </a:endParaRPr>
          </a:p>
        </p:txBody>
      </p:sp>
      <p:pic>
        <p:nvPicPr>
          <p:cNvPr id="6" name="Picture 5" descr="Shape, arrow&#10;&#10;Description automatically generated">
            <a:extLst>
              <a:ext uri="{FF2B5EF4-FFF2-40B4-BE49-F238E27FC236}">
                <a16:creationId xmlns:a16="http://schemas.microsoft.com/office/drawing/2014/main" id="{85EC8A39-BA14-BDA2-28ED-E73B448202C3}"/>
              </a:ext>
            </a:extLst>
          </p:cNvPr>
          <p:cNvPicPr>
            <a:picLocks noChangeAspect="1"/>
          </p:cNvPicPr>
          <p:nvPr/>
        </p:nvPicPr>
        <p:blipFill>
          <a:blip r:embed="rId2"/>
          <a:stretch>
            <a:fillRect/>
          </a:stretch>
        </p:blipFill>
        <p:spPr>
          <a:xfrm>
            <a:off x="4916251" y="697391"/>
            <a:ext cx="6631341" cy="5463218"/>
          </a:xfrm>
          <a:prstGeom prst="rect">
            <a:avLst/>
          </a:prstGeom>
        </p:spPr>
      </p:pic>
    </p:spTree>
    <p:extLst>
      <p:ext uri="{BB962C8B-B14F-4D97-AF65-F5344CB8AC3E}">
        <p14:creationId xmlns:p14="http://schemas.microsoft.com/office/powerpoint/2010/main" val="9507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Isosceles Triangle 5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C9E187-5D11-27A3-7AC4-588FA7C288E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806498" y="288073"/>
            <a:ext cx="8631043" cy="6390419"/>
          </a:xfrm>
          <a:prstGeom prst="rect">
            <a:avLst/>
          </a:prstGeom>
          <a:ln>
            <a:noFill/>
          </a:ln>
        </p:spPr>
      </p:pic>
      <p:sp>
        <p:nvSpPr>
          <p:cNvPr id="59" name="Isosceles Triangle 5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3D4311-D765-9305-9359-E18178FAB0EA}"/>
              </a:ext>
            </a:extLst>
          </p:cNvPr>
          <p:cNvPicPr>
            <a:picLocks noChangeAspect="1"/>
          </p:cNvPicPr>
          <p:nvPr/>
        </p:nvPicPr>
        <p:blipFill>
          <a:blip r:embed="rId3"/>
          <a:stretch>
            <a:fillRect/>
          </a:stretch>
        </p:blipFill>
        <p:spPr>
          <a:xfrm>
            <a:off x="-58558" y="5228279"/>
            <a:ext cx="1797142" cy="571529"/>
          </a:xfrm>
          <a:prstGeom prst="rect">
            <a:avLst/>
          </a:prstGeom>
        </p:spPr>
      </p:pic>
    </p:spTree>
    <p:extLst>
      <p:ext uri="{BB962C8B-B14F-4D97-AF65-F5344CB8AC3E}">
        <p14:creationId xmlns:p14="http://schemas.microsoft.com/office/powerpoint/2010/main" val="336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3.jpeg">
            <a:extLst>
              <a:ext uri="{FF2B5EF4-FFF2-40B4-BE49-F238E27FC236}">
                <a16:creationId xmlns:a16="http://schemas.microsoft.com/office/drawing/2014/main" id="{4D2C34C5-7F32-6C37-1560-F8168B1EBD6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819175" y="103397"/>
            <a:ext cx="7988968"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9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F7392BC-38AD-4F50-CE1B-C88404F04BB2}"/>
              </a:ext>
            </a:extLst>
          </p:cNvPr>
          <p:cNvGraphicFramePr>
            <a:graphicFrameLocks noGrp="1"/>
          </p:cNvGraphicFramePr>
          <p:nvPr>
            <p:extLst>
              <p:ext uri="{D42A27DB-BD31-4B8C-83A1-F6EECF244321}">
                <p14:modId xmlns:p14="http://schemas.microsoft.com/office/powerpoint/2010/main" val="428882146"/>
              </p:ext>
            </p:extLst>
          </p:nvPr>
        </p:nvGraphicFramePr>
        <p:xfrm>
          <a:off x="286603" y="300251"/>
          <a:ext cx="11491415" cy="6359856"/>
        </p:xfrm>
        <a:graphic>
          <a:graphicData uri="http://schemas.openxmlformats.org/drawingml/2006/table">
            <a:tbl>
              <a:tblPr>
                <a:tableStyleId>{5DA37D80-6434-44D0-A028-1B22A696006F}</a:tableStyleId>
              </a:tblPr>
              <a:tblGrid>
                <a:gridCol w="11491415">
                  <a:extLst>
                    <a:ext uri="{9D8B030D-6E8A-4147-A177-3AD203B41FA5}">
                      <a16:colId xmlns:a16="http://schemas.microsoft.com/office/drawing/2014/main" val="3295736389"/>
                    </a:ext>
                  </a:extLst>
                </a:gridCol>
              </a:tblGrid>
              <a:tr h="6359856">
                <a:tc>
                  <a:txBody>
                    <a:bodyPr/>
                    <a:lstStyle/>
                    <a:p>
                      <a:endParaRPr lang="en-US" dirty="0"/>
                    </a:p>
                  </a:txBody>
                  <a:tcPr/>
                </a:tc>
                <a:extLst>
                  <a:ext uri="{0D108BD9-81ED-4DB2-BD59-A6C34878D82A}">
                    <a16:rowId xmlns:a16="http://schemas.microsoft.com/office/drawing/2014/main" val="3180535549"/>
                  </a:ext>
                </a:extLst>
              </a:tr>
            </a:tbl>
          </a:graphicData>
        </a:graphic>
      </p:graphicFrame>
      <p:graphicFrame>
        <p:nvGraphicFramePr>
          <p:cNvPr id="15" name="Table 14">
            <a:extLst>
              <a:ext uri="{FF2B5EF4-FFF2-40B4-BE49-F238E27FC236}">
                <a16:creationId xmlns:a16="http://schemas.microsoft.com/office/drawing/2014/main" id="{38F41FD5-9F4A-229A-A6CB-6798D2D00ADA}"/>
              </a:ext>
            </a:extLst>
          </p:cNvPr>
          <p:cNvGraphicFramePr>
            <a:graphicFrameLocks noGrp="1"/>
          </p:cNvGraphicFramePr>
          <p:nvPr>
            <p:extLst>
              <p:ext uri="{D42A27DB-BD31-4B8C-83A1-F6EECF244321}">
                <p14:modId xmlns:p14="http://schemas.microsoft.com/office/powerpoint/2010/main" val="4258861369"/>
              </p:ext>
            </p:extLst>
          </p:nvPr>
        </p:nvGraphicFramePr>
        <p:xfrm>
          <a:off x="1818168" y="563525"/>
          <a:ext cx="8250865" cy="365760"/>
        </p:xfrm>
        <a:graphic>
          <a:graphicData uri="http://schemas.openxmlformats.org/drawingml/2006/table">
            <a:tbl>
              <a:tblPr>
                <a:tableStyleId>{72833802-FEF1-4C79-8D5D-14CF1EAF98D9}</a:tableStyleId>
              </a:tblPr>
              <a:tblGrid>
                <a:gridCol w="8250865">
                  <a:extLst>
                    <a:ext uri="{9D8B030D-6E8A-4147-A177-3AD203B41FA5}">
                      <a16:colId xmlns:a16="http://schemas.microsoft.com/office/drawing/2014/main" val="3462745776"/>
                    </a:ext>
                  </a:extLst>
                </a:gridCol>
              </a:tblGrid>
              <a:tr h="223284">
                <a:tc>
                  <a:txBody>
                    <a:bodyPr/>
                    <a:lstStyle/>
                    <a:p>
                      <a:r>
                        <a:rPr lang="az-Latn-AZ" dirty="0"/>
                        <a:t>                                        </a:t>
                      </a:r>
                      <a:r>
                        <a:rPr lang="en-US" dirty="0" err="1">
                          <a:solidFill>
                            <a:schemeClr val="accent1">
                              <a:lumMod val="50000"/>
                            </a:schemeClr>
                          </a:solidFill>
                          <a:latin typeface="Times New Roman" panose="02020603050405020304" pitchFamily="18" charset="0"/>
                          <a:cs typeface="Times New Roman" panose="02020603050405020304" pitchFamily="18" charset="0"/>
                        </a:rPr>
                        <a:t>HFrEF</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olan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xəstələrin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idarə</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edilməsi</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4072252"/>
                  </a:ext>
                </a:extLst>
              </a:tr>
            </a:tbl>
          </a:graphicData>
        </a:graphic>
      </p:graphicFrame>
      <p:graphicFrame>
        <p:nvGraphicFramePr>
          <p:cNvPr id="16" name="Table 15">
            <a:extLst>
              <a:ext uri="{FF2B5EF4-FFF2-40B4-BE49-F238E27FC236}">
                <a16:creationId xmlns:a16="http://schemas.microsoft.com/office/drawing/2014/main" id="{76763D17-CE02-C199-457D-7526CD45F327}"/>
              </a:ext>
            </a:extLst>
          </p:cNvPr>
          <p:cNvGraphicFramePr>
            <a:graphicFrameLocks noGrp="1"/>
          </p:cNvGraphicFramePr>
          <p:nvPr>
            <p:extLst>
              <p:ext uri="{D42A27DB-BD31-4B8C-83A1-F6EECF244321}">
                <p14:modId xmlns:p14="http://schemas.microsoft.com/office/powerpoint/2010/main" val="2125999574"/>
              </p:ext>
            </p:extLst>
          </p:nvPr>
        </p:nvGraphicFramePr>
        <p:xfrm>
          <a:off x="3923414" y="1286540"/>
          <a:ext cx="3519377" cy="1463040"/>
        </p:xfrm>
        <a:graphic>
          <a:graphicData uri="http://schemas.openxmlformats.org/drawingml/2006/table">
            <a:tbl>
              <a:tblPr>
                <a:tableStyleId>{72833802-FEF1-4C79-8D5D-14CF1EAF98D9}</a:tableStyleId>
              </a:tblPr>
              <a:tblGrid>
                <a:gridCol w="3519377">
                  <a:extLst>
                    <a:ext uri="{9D8B030D-6E8A-4147-A177-3AD203B41FA5}">
                      <a16:colId xmlns:a16="http://schemas.microsoft.com/office/drawing/2014/main" val="601180297"/>
                    </a:ext>
                  </a:extLst>
                </a:gridCol>
              </a:tblGrid>
              <a:tr h="1403497">
                <a:tc>
                  <a:txBody>
                    <a:bodyPr/>
                    <a:lstStyle/>
                    <a:p>
                      <a:pPr marL="285750" indent="-285750">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AÇFİ/ARB</a:t>
                      </a:r>
                    </a:p>
                    <a:p>
                      <a:pPr marL="285750" indent="-285750">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Beta bloker</a:t>
                      </a:r>
                    </a:p>
                    <a:p>
                      <a:pPr marL="285750" indent="-285750">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MRA</a:t>
                      </a:r>
                    </a:p>
                    <a:p>
                      <a:pPr marL="285750" indent="-285750">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Dapaqliflozin/Empaqliflozin</a:t>
                      </a:r>
                    </a:p>
                    <a:p>
                      <a:pPr marL="285750" indent="-285750">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İlgək diuretikləri</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6809103"/>
                  </a:ext>
                </a:extLst>
              </a:tr>
            </a:tbl>
          </a:graphicData>
        </a:graphic>
      </p:graphicFrame>
      <p:graphicFrame>
        <p:nvGraphicFramePr>
          <p:cNvPr id="17" name="Table 16">
            <a:extLst>
              <a:ext uri="{FF2B5EF4-FFF2-40B4-BE49-F238E27FC236}">
                <a16:creationId xmlns:a16="http://schemas.microsoft.com/office/drawing/2014/main" id="{67A74DBB-BE52-9AAE-D1E0-EB9C63F72DE1}"/>
              </a:ext>
            </a:extLst>
          </p:cNvPr>
          <p:cNvGraphicFramePr>
            <a:graphicFrameLocks noGrp="1"/>
          </p:cNvGraphicFramePr>
          <p:nvPr>
            <p:extLst>
              <p:ext uri="{D42A27DB-BD31-4B8C-83A1-F6EECF244321}">
                <p14:modId xmlns:p14="http://schemas.microsoft.com/office/powerpoint/2010/main" val="3551931867"/>
              </p:ext>
            </p:extLst>
          </p:nvPr>
        </p:nvGraphicFramePr>
        <p:xfrm>
          <a:off x="1002316" y="3147238"/>
          <a:ext cx="2445489" cy="1020725"/>
        </p:xfrm>
        <a:graphic>
          <a:graphicData uri="http://schemas.openxmlformats.org/drawingml/2006/table">
            <a:tbl>
              <a:tblPr>
                <a:tableStyleId>{72833802-FEF1-4C79-8D5D-14CF1EAF98D9}</a:tableStyleId>
              </a:tblPr>
              <a:tblGrid>
                <a:gridCol w="2445489">
                  <a:extLst>
                    <a:ext uri="{9D8B030D-6E8A-4147-A177-3AD203B41FA5}">
                      <a16:colId xmlns:a16="http://schemas.microsoft.com/office/drawing/2014/main" val="2345819453"/>
                    </a:ext>
                  </a:extLst>
                </a:gridCol>
              </a:tblGrid>
              <a:tr h="1020725">
                <a:tc>
                  <a:txBody>
                    <a:bodyPr/>
                    <a:lstStyle/>
                    <a:p>
                      <a:r>
                        <a:rPr lang="en-US" dirty="0">
                          <a:latin typeface="Times New Roman" panose="02020603050405020304" pitchFamily="18" charset="0"/>
                          <a:cs typeface="Times New Roman" panose="02020603050405020304" pitchFamily="18" charset="0"/>
                        </a:rPr>
                        <a:t>LVEF ≤35%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endParaRPr lang="az-Latn-A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QRS &lt;130 </a:t>
                      </a: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uyğun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olduqda</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30393299"/>
                  </a:ext>
                </a:extLst>
              </a:tr>
            </a:tbl>
          </a:graphicData>
        </a:graphic>
      </p:graphicFrame>
      <p:graphicFrame>
        <p:nvGraphicFramePr>
          <p:cNvPr id="18" name="Table 17">
            <a:extLst>
              <a:ext uri="{FF2B5EF4-FFF2-40B4-BE49-F238E27FC236}">
                <a16:creationId xmlns:a16="http://schemas.microsoft.com/office/drawing/2014/main" id="{122288A1-4141-6119-0721-FC98C77D42B4}"/>
              </a:ext>
            </a:extLst>
          </p:cNvPr>
          <p:cNvGraphicFramePr>
            <a:graphicFrameLocks noGrp="1"/>
          </p:cNvGraphicFramePr>
          <p:nvPr>
            <p:extLst>
              <p:ext uri="{D42A27DB-BD31-4B8C-83A1-F6EECF244321}">
                <p14:modId xmlns:p14="http://schemas.microsoft.com/office/powerpoint/2010/main" val="2014001492"/>
              </p:ext>
            </p:extLst>
          </p:nvPr>
        </p:nvGraphicFramePr>
        <p:xfrm>
          <a:off x="4497572" y="3157870"/>
          <a:ext cx="2849526" cy="1052623"/>
        </p:xfrm>
        <a:graphic>
          <a:graphicData uri="http://schemas.openxmlformats.org/drawingml/2006/table">
            <a:tbl>
              <a:tblPr>
                <a:tableStyleId>{72833802-FEF1-4C79-8D5D-14CF1EAF98D9}</a:tableStyleId>
              </a:tblPr>
              <a:tblGrid>
                <a:gridCol w="2849526">
                  <a:extLst>
                    <a:ext uri="{9D8B030D-6E8A-4147-A177-3AD203B41FA5}">
                      <a16:colId xmlns:a16="http://schemas.microsoft.com/office/drawing/2014/main" val="3926273479"/>
                    </a:ext>
                  </a:extLst>
                </a:gridCol>
              </a:tblGrid>
              <a:tr h="1052623">
                <a:tc>
                  <a:txBody>
                    <a:bodyPr/>
                    <a:lstStyle/>
                    <a:p>
                      <a:r>
                        <a:rPr lang="en-US" dirty="0">
                          <a:latin typeface="Times New Roman" panose="02020603050405020304" pitchFamily="18" charset="0"/>
                          <a:cs typeface="Times New Roman" panose="02020603050405020304" pitchFamily="18" charset="0"/>
                        </a:rPr>
                        <a:t>LVEF &gt;35%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cihaz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terapiyası</a:t>
                      </a:r>
                      <a:r>
                        <a:rPr lang="az-Latn-AZ" dirty="0">
                          <a:latin typeface="Times New Roman" panose="02020603050405020304" pitchFamily="18" charset="0"/>
                          <a:cs typeface="Times New Roman" panose="02020603050405020304" pitchFamily="18" charset="0"/>
                        </a:rPr>
                        <a:t>na göstəriş yoxdur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uyğun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deyil</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4049301"/>
                  </a:ext>
                </a:extLst>
              </a:tr>
            </a:tbl>
          </a:graphicData>
        </a:graphic>
      </p:graphicFrame>
      <p:graphicFrame>
        <p:nvGraphicFramePr>
          <p:cNvPr id="19" name="Table 18">
            <a:extLst>
              <a:ext uri="{FF2B5EF4-FFF2-40B4-BE49-F238E27FC236}">
                <a16:creationId xmlns:a16="http://schemas.microsoft.com/office/drawing/2014/main" id="{407FFAAB-4C49-6909-2BFC-E89F1A919F24}"/>
              </a:ext>
            </a:extLst>
          </p:cNvPr>
          <p:cNvGraphicFramePr>
            <a:graphicFrameLocks noGrp="1"/>
          </p:cNvGraphicFramePr>
          <p:nvPr>
            <p:extLst>
              <p:ext uri="{D42A27DB-BD31-4B8C-83A1-F6EECF244321}">
                <p14:modId xmlns:p14="http://schemas.microsoft.com/office/powerpoint/2010/main" val="2429717561"/>
              </p:ext>
            </p:extLst>
          </p:nvPr>
        </p:nvGraphicFramePr>
        <p:xfrm>
          <a:off x="8282764" y="3120656"/>
          <a:ext cx="2360427" cy="1073888"/>
        </p:xfrm>
        <a:graphic>
          <a:graphicData uri="http://schemas.openxmlformats.org/drawingml/2006/table">
            <a:tbl>
              <a:tblPr>
                <a:tableStyleId>{72833802-FEF1-4C79-8D5D-14CF1EAF98D9}</a:tableStyleId>
              </a:tblPr>
              <a:tblGrid>
                <a:gridCol w="2360427">
                  <a:extLst>
                    <a:ext uri="{9D8B030D-6E8A-4147-A177-3AD203B41FA5}">
                      <a16:colId xmlns:a16="http://schemas.microsoft.com/office/drawing/2014/main" val="2795163186"/>
                    </a:ext>
                  </a:extLst>
                </a:gridCol>
              </a:tblGrid>
              <a:tr h="1073888">
                <a:tc>
                  <a:txBody>
                    <a:bodyPr/>
                    <a:lstStyle/>
                    <a:p>
                      <a:r>
                        <a:rPr lang="en-US" dirty="0">
                          <a:latin typeface="Times New Roman" panose="02020603050405020304" pitchFamily="18" charset="0"/>
                          <a:cs typeface="Times New Roman" panose="02020603050405020304" pitchFamily="18" charset="0"/>
                        </a:rPr>
                        <a:t>S</a:t>
                      </a:r>
                      <a:r>
                        <a:rPr lang="az-Latn-AZ" dirty="0">
                          <a:latin typeface="Times New Roman" panose="02020603050405020304" pitchFamily="18" charset="0"/>
                          <a:cs typeface="Times New Roman" panose="02020603050405020304" pitchFamily="18" charset="0"/>
                        </a:rPr>
                        <a:t>inus Ritmi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endParaRPr lang="az-Latn-A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LVEF ≤35% </a:t>
                      </a:r>
                      <a:r>
                        <a:rPr lang="en-US" dirty="0" err="1">
                          <a:latin typeface="Times New Roman" panose="02020603050405020304" pitchFamily="18" charset="0"/>
                          <a:cs typeface="Times New Roman" panose="02020603050405020304" pitchFamily="18" charset="0"/>
                        </a:rPr>
                        <a:t>və</a:t>
                      </a:r>
                      <a:endParaRPr lang="az-Latn-AZ"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QRS ≥130 </a:t>
                      </a:r>
                      <a:r>
                        <a:rPr lang="en-US" dirty="0" err="1">
                          <a:latin typeface="Times New Roman" panose="02020603050405020304" pitchFamily="18" charset="0"/>
                          <a:cs typeface="Times New Roman" panose="02020603050405020304" pitchFamily="18" charset="0"/>
                        </a:rPr>
                        <a:t>ms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2244548"/>
                  </a:ext>
                </a:extLst>
              </a:tr>
            </a:tbl>
          </a:graphicData>
        </a:graphic>
      </p:graphicFrame>
      <p:graphicFrame>
        <p:nvGraphicFramePr>
          <p:cNvPr id="22" name="Table 21">
            <a:extLst>
              <a:ext uri="{FF2B5EF4-FFF2-40B4-BE49-F238E27FC236}">
                <a16:creationId xmlns:a16="http://schemas.microsoft.com/office/drawing/2014/main" id="{1A608620-66B6-D5DD-DB7F-4BB02845E0BB}"/>
              </a:ext>
            </a:extLst>
          </p:cNvPr>
          <p:cNvGraphicFramePr>
            <a:graphicFrameLocks noGrp="1"/>
          </p:cNvGraphicFramePr>
          <p:nvPr>
            <p:extLst>
              <p:ext uri="{D42A27DB-BD31-4B8C-83A1-F6EECF244321}">
                <p14:modId xmlns:p14="http://schemas.microsoft.com/office/powerpoint/2010/main" val="1165758676"/>
              </p:ext>
            </p:extLst>
          </p:nvPr>
        </p:nvGraphicFramePr>
        <p:xfrm>
          <a:off x="744279" y="4614530"/>
          <a:ext cx="3189768" cy="914400"/>
        </p:xfrm>
        <a:graphic>
          <a:graphicData uri="http://schemas.openxmlformats.org/drawingml/2006/table">
            <a:tbl>
              <a:tblPr>
                <a:tableStyleId>{72833802-FEF1-4C79-8D5D-14CF1EAF98D9}</a:tableStyleId>
              </a:tblPr>
              <a:tblGrid>
                <a:gridCol w="3189768">
                  <a:extLst>
                    <a:ext uri="{9D8B030D-6E8A-4147-A177-3AD203B41FA5}">
                      <a16:colId xmlns:a16="http://schemas.microsoft.com/office/drawing/2014/main" val="1787837894"/>
                    </a:ext>
                  </a:extLst>
                </a:gridCol>
              </a:tblGrid>
              <a:tr h="712381">
                <a:tc>
                  <a:txBody>
                    <a:bodyPr/>
                    <a:lstStyle/>
                    <a:p>
                      <a:r>
                        <a:rPr lang="az-Latn-AZ" dirty="0">
                          <a:latin typeface="Times New Roman" panose="02020603050405020304" pitchFamily="18" charset="0"/>
                          <a:cs typeface="Times New Roman" panose="02020603050405020304" pitchFamily="18" charset="0"/>
                        </a:rPr>
                        <a:t>                       İCD</a:t>
                      </a:r>
                    </a:p>
                    <a:p>
                      <a:r>
                        <a:rPr lang="az-Latn-AZ" dirty="0">
                          <a:latin typeface="Times New Roman" panose="02020603050405020304" pitchFamily="18" charset="0"/>
                          <a:cs typeface="Times New Roman" panose="02020603050405020304" pitchFamily="18" charset="0"/>
                        </a:rPr>
                        <a:t>İşemiya-yox           İşemiya-var</a:t>
                      </a:r>
                    </a:p>
                    <a:p>
                      <a:r>
                        <a:rPr lang="az-Latn-AZ" dirty="0">
                          <a:latin typeface="Times New Roman" panose="02020603050405020304" pitchFamily="18" charset="0"/>
                          <a:cs typeface="Times New Roman" panose="02020603050405020304" pitchFamily="18" charset="0"/>
                        </a:rPr>
                        <a:t>  (Sinif IIa)                 (Sinif I)</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678539"/>
                  </a:ext>
                </a:extLst>
              </a:tr>
            </a:tbl>
          </a:graphicData>
        </a:graphic>
      </p:graphicFrame>
      <p:graphicFrame>
        <p:nvGraphicFramePr>
          <p:cNvPr id="23" name="Table 22">
            <a:extLst>
              <a:ext uri="{FF2B5EF4-FFF2-40B4-BE49-F238E27FC236}">
                <a16:creationId xmlns:a16="http://schemas.microsoft.com/office/drawing/2014/main" id="{8A27A9BA-67C3-C0AF-9F4E-476A92F4FC85}"/>
              </a:ext>
            </a:extLst>
          </p:cNvPr>
          <p:cNvGraphicFramePr>
            <a:graphicFrameLocks noGrp="1"/>
          </p:cNvGraphicFramePr>
          <p:nvPr>
            <p:extLst>
              <p:ext uri="{D42A27DB-BD31-4B8C-83A1-F6EECF244321}">
                <p14:modId xmlns:p14="http://schemas.microsoft.com/office/powerpoint/2010/main" val="238878088"/>
              </p:ext>
            </p:extLst>
          </p:nvPr>
        </p:nvGraphicFramePr>
        <p:xfrm>
          <a:off x="7921255" y="4614530"/>
          <a:ext cx="3526465" cy="914400"/>
        </p:xfrm>
        <a:graphic>
          <a:graphicData uri="http://schemas.openxmlformats.org/drawingml/2006/table">
            <a:tbl>
              <a:tblPr>
                <a:tableStyleId>{72833802-FEF1-4C79-8D5D-14CF1EAF98D9}</a:tableStyleId>
              </a:tblPr>
              <a:tblGrid>
                <a:gridCol w="3526465">
                  <a:extLst>
                    <a:ext uri="{9D8B030D-6E8A-4147-A177-3AD203B41FA5}">
                      <a16:colId xmlns:a16="http://schemas.microsoft.com/office/drawing/2014/main" val="2571237614"/>
                    </a:ext>
                  </a:extLst>
                </a:gridCol>
              </a:tblGrid>
              <a:tr h="914400">
                <a:tc>
                  <a:txBody>
                    <a:bodyPr/>
                    <a:lstStyle/>
                    <a:p>
                      <a:r>
                        <a:rPr lang="az-Latn-AZ" dirty="0">
                          <a:latin typeface="Times New Roman" panose="02020603050405020304" pitchFamily="18" charset="0"/>
                          <a:cs typeface="Times New Roman" panose="02020603050405020304" pitchFamily="18" charset="0"/>
                        </a:rPr>
                        <a:t>                    CRT- D/-P</a:t>
                      </a:r>
                    </a:p>
                    <a:p>
                      <a:r>
                        <a:rPr lang="az-Latn-AZ" dirty="0">
                          <a:latin typeface="Times New Roman" panose="02020603050405020304" pitchFamily="18" charset="0"/>
                          <a:cs typeface="Times New Roman" panose="02020603050405020304" pitchFamily="18" charset="0"/>
                        </a:rPr>
                        <a:t>QRS 130-149 ms   QRS ≥ 150ms</a:t>
                      </a:r>
                    </a:p>
                    <a:p>
                      <a:r>
                        <a:rPr lang="az-Latn-AZ" dirty="0">
                          <a:latin typeface="Times New Roman" panose="02020603050405020304" pitchFamily="18" charset="0"/>
                          <a:cs typeface="Times New Roman" panose="02020603050405020304" pitchFamily="18" charset="0"/>
                        </a:rPr>
                        <a:t>    (Sinif IIa)                  (Sinif I)</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7358756"/>
                  </a:ext>
                </a:extLst>
              </a:tr>
            </a:tbl>
          </a:graphicData>
        </a:graphic>
      </p:graphicFrame>
      <p:cxnSp>
        <p:nvCxnSpPr>
          <p:cNvPr id="25" name="Straight Arrow Connector 24">
            <a:extLst>
              <a:ext uri="{FF2B5EF4-FFF2-40B4-BE49-F238E27FC236}">
                <a16:creationId xmlns:a16="http://schemas.microsoft.com/office/drawing/2014/main" id="{3B694FDF-CDA8-E999-C5D0-D2544A4B8A33}"/>
              </a:ext>
            </a:extLst>
          </p:cNvPr>
          <p:cNvCxnSpPr/>
          <p:nvPr/>
        </p:nvCxnSpPr>
        <p:spPr>
          <a:xfrm>
            <a:off x="5582093" y="929285"/>
            <a:ext cx="0" cy="357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6DBAF7-3CB2-53C2-65C4-0D4A62C31FAB}"/>
              </a:ext>
            </a:extLst>
          </p:cNvPr>
          <p:cNvCxnSpPr/>
          <p:nvPr/>
        </p:nvCxnSpPr>
        <p:spPr>
          <a:xfrm>
            <a:off x="5688419" y="2749580"/>
            <a:ext cx="0" cy="195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8E6695-5F0A-049D-4440-772AB997E9F5}"/>
              </a:ext>
            </a:extLst>
          </p:cNvPr>
          <p:cNvCxnSpPr/>
          <p:nvPr/>
        </p:nvCxnSpPr>
        <p:spPr>
          <a:xfrm>
            <a:off x="3051544" y="2955851"/>
            <a:ext cx="6071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0996953-02C7-A4EA-EF22-6E80972ABB99}"/>
              </a:ext>
            </a:extLst>
          </p:cNvPr>
          <p:cNvCxnSpPr/>
          <p:nvPr/>
        </p:nvCxnSpPr>
        <p:spPr>
          <a:xfrm>
            <a:off x="5688419" y="2955851"/>
            <a:ext cx="0" cy="164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7CF94DD-5A53-E6D9-471C-835F9E9DD573}"/>
              </a:ext>
            </a:extLst>
          </p:cNvPr>
          <p:cNvCxnSpPr/>
          <p:nvPr/>
        </p:nvCxnSpPr>
        <p:spPr>
          <a:xfrm>
            <a:off x="9122735" y="2955851"/>
            <a:ext cx="0" cy="164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445EA5-717C-403D-B721-9852B70AFD42}"/>
              </a:ext>
            </a:extLst>
          </p:cNvPr>
          <p:cNvCxnSpPr/>
          <p:nvPr/>
        </p:nvCxnSpPr>
        <p:spPr>
          <a:xfrm flipH="1">
            <a:off x="2466753" y="2955851"/>
            <a:ext cx="584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A6CB9C7-C167-8C13-F222-CA366AE22F0D}"/>
              </a:ext>
            </a:extLst>
          </p:cNvPr>
          <p:cNvCxnSpPr/>
          <p:nvPr/>
        </p:nvCxnSpPr>
        <p:spPr>
          <a:xfrm>
            <a:off x="2466753" y="2955851"/>
            <a:ext cx="0" cy="164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7D27D3-E490-CC9C-4CAF-699043E7403D}"/>
              </a:ext>
            </a:extLst>
          </p:cNvPr>
          <p:cNvCxnSpPr/>
          <p:nvPr/>
        </p:nvCxnSpPr>
        <p:spPr>
          <a:xfrm>
            <a:off x="2466753" y="4167963"/>
            <a:ext cx="0" cy="44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74AAC5C-32C3-BABF-DD92-928BB8166FBA}"/>
              </a:ext>
            </a:extLst>
          </p:cNvPr>
          <p:cNvCxnSpPr/>
          <p:nvPr/>
        </p:nvCxnSpPr>
        <p:spPr>
          <a:xfrm>
            <a:off x="9122735" y="4194544"/>
            <a:ext cx="0" cy="419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C138BE-4356-0675-8315-E649BAEC07AB}"/>
              </a:ext>
            </a:extLst>
          </p:cNvPr>
          <p:cNvCxnSpPr/>
          <p:nvPr/>
        </p:nvCxnSpPr>
        <p:spPr>
          <a:xfrm>
            <a:off x="2264735" y="5928715"/>
            <a:ext cx="69749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BEF2C19-A7C5-5AE4-4150-1EFAE7321102}"/>
              </a:ext>
            </a:extLst>
          </p:cNvPr>
          <p:cNvCxnSpPr/>
          <p:nvPr/>
        </p:nvCxnSpPr>
        <p:spPr>
          <a:xfrm flipV="1">
            <a:off x="2264735" y="5528930"/>
            <a:ext cx="0" cy="399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48EAFEB-AE2F-C727-FC71-08CB720E8C77}"/>
              </a:ext>
            </a:extLst>
          </p:cNvPr>
          <p:cNvCxnSpPr/>
          <p:nvPr/>
        </p:nvCxnSpPr>
        <p:spPr>
          <a:xfrm flipV="1">
            <a:off x="9239693" y="5528930"/>
            <a:ext cx="0" cy="399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9BA2613-68A4-0AB5-E298-5ADCDFAD1AA0}"/>
              </a:ext>
            </a:extLst>
          </p:cNvPr>
          <p:cNvCxnSpPr/>
          <p:nvPr/>
        </p:nvCxnSpPr>
        <p:spPr>
          <a:xfrm>
            <a:off x="5688419" y="4210493"/>
            <a:ext cx="0" cy="1850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5" name="Table 54">
            <a:extLst>
              <a:ext uri="{FF2B5EF4-FFF2-40B4-BE49-F238E27FC236}">
                <a16:creationId xmlns:a16="http://schemas.microsoft.com/office/drawing/2014/main" id="{5A4AF3DB-A04C-5E06-41BC-AA4F2F92F43E}"/>
              </a:ext>
            </a:extLst>
          </p:cNvPr>
          <p:cNvGraphicFramePr>
            <a:graphicFrameLocks noGrp="1"/>
          </p:cNvGraphicFramePr>
          <p:nvPr>
            <p:extLst>
              <p:ext uri="{D42A27DB-BD31-4B8C-83A1-F6EECF244321}">
                <p14:modId xmlns:p14="http://schemas.microsoft.com/office/powerpoint/2010/main" val="4125185044"/>
              </p:ext>
            </p:extLst>
          </p:nvPr>
        </p:nvGraphicFramePr>
        <p:xfrm>
          <a:off x="2227521" y="6131797"/>
          <a:ext cx="7389627" cy="393405"/>
        </p:xfrm>
        <a:graphic>
          <a:graphicData uri="http://schemas.openxmlformats.org/drawingml/2006/table">
            <a:tbl>
              <a:tblPr>
                <a:tableStyleId>{72833802-FEF1-4C79-8D5D-14CF1EAF98D9}</a:tableStyleId>
              </a:tblPr>
              <a:tblGrid>
                <a:gridCol w="7389627">
                  <a:extLst>
                    <a:ext uri="{9D8B030D-6E8A-4147-A177-3AD203B41FA5}">
                      <a16:colId xmlns:a16="http://schemas.microsoft.com/office/drawing/2014/main" val="4115848844"/>
                    </a:ext>
                  </a:extLst>
                </a:gridCol>
              </a:tblGrid>
              <a:tr h="393405">
                <a:tc>
                  <a:txBody>
                    <a:bodyPr/>
                    <a:lstStyle/>
                    <a:p>
                      <a:r>
                        <a:rPr lang="az-Latn-AZ" dirty="0"/>
                        <a:t>  </a:t>
                      </a:r>
                      <a:r>
                        <a:rPr lang="en-US" dirty="0"/>
                        <a:t>S</a:t>
                      </a:r>
                      <a:r>
                        <a:rPr lang="az-Latn-AZ" dirty="0"/>
                        <a:t>i</a:t>
                      </a:r>
                      <a:r>
                        <a:rPr lang="en-US" dirty="0" err="1"/>
                        <a:t>mptomlar</a:t>
                      </a:r>
                      <a:r>
                        <a:rPr lang="en-US" dirty="0"/>
                        <a:t> </a:t>
                      </a:r>
                      <a:r>
                        <a:rPr lang="en-US" dirty="0" err="1"/>
                        <a:t>davam</a:t>
                      </a:r>
                      <a:r>
                        <a:rPr lang="en-US" dirty="0"/>
                        <a:t> </a:t>
                      </a:r>
                      <a:r>
                        <a:rPr lang="en-US" dirty="0" err="1"/>
                        <a:t>edərsə</a:t>
                      </a:r>
                      <a:r>
                        <a:rPr lang="en-US" dirty="0"/>
                        <a:t>, II </a:t>
                      </a:r>
                      <a:r>
                        <a:rPr lang="en-US" dirty="0" err="1"/>
                        <a:t>sinif</a:t>
                      </a:r>
                      <a:r>
                        <a:rPr lang="en-US" dirty="0"/>
                        <a:t> </a:t>
                      </a:r>
                      <a:r>
                        <a:rPr lang="en-US" dirty="0" err="1"/>
                        <a:t>tövsiyələri</a:t>
                      </a:r>
                      <a:r>
                        <a:rPr lang="en-US" dirty="0"/>
                        <a:t> </a:t>
                      </a:r>
                      <a:r>
                        <a:rPr lang="en-US" dirty="0" err="1"/>
                        <a:t>ilə</a:t>
                      </a:r>
                      <a:r>
                        <a:rPr lang="en-US" dirty="0"/>
                        <a:t> </a:t>
                      </a:r>
                      <a:r>
                        <a:rPr lang="en-US" dirty="0" err="1"/>
                        <a:t>müalicələri</a:t>
                      </a:r>
                      <a:r>
                        <a:rPr lang="en-US" dirty="0"/>
                        <a:t> </a:t>
                      </a:r>
                      <a:r>
                        <a:rPr lang="en-US" dirty="0" err="1"/>
                        <a:t>nəzərdən</a:t>
                      </a:r>
                      <a:r>
                        <a:rPr lang="en-US" dirty="0"/>
                        <a:t> </a:t>
                      </a:r>
                      <a:r>
                        <a:rPr lang="en-US" dirty="0" err="1"/>
                        <a:t>keçirin</a:t>
                      </a:r>
                      <a:endParaRPr lang="en-US" dirty="0"/>
                    </a:p>
                  </a:txBody>
                  <a:tcPr/>
                </a:tc>
                <a:extLst>
                  <a:ext uri="{0D108BD9-81ED-4DB2-BD59-A6C34878D82A}">
                    <a16:rowId xmlns:a16="http://schemas.microsoft.com/office/drawing/2014/main" val="2524961905"/>
                  </a:ext>
                </a:extLst>
              </a:tr>
            </a:tbl>
          </a:graphicData>
        </a:graphic>
      </p:graphicFrame>
    </p:spTree>
    <p:extLst>
      <p:ext uri="{BB962C8B-B14F-4D97-AF65-F5344CB8AC3E}">
        <p14:creationId xmlns:p14="http://schemas.microsoft.com/office/powerpoint/2010/main" val="34965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a:extLst>
              <a:ext uri="{FF2B5EF4-FFF2-40B4-BE49-F238E27FC236}">
                <a16:creationId xmlns:a16="http://schemas.microsoft.com/office/drawing/2014/main" id="{4E1513E5-3162-01EF-0353-1BBFDC836CCC}"/>
              </a:ext>
            </a:extLst>
          </p:cNvPr>
          <p:cNvSpPr/>
          <p:nvPr/>
        </p:nvSpPr>
        <p:spPr>
          <a:xfrm>
            <a:off x="1653822" y="169334"/>
            <a:ext cx="8884355" cy="417689"/>
          </a:xfrm>
          <a:prstGeom prst="flowChartTerminator">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err="1">
                <a:solidFill>
                  <a:schemeClr val="accent1">
                    <a:lumMod val="50000"/>
                  </a:schemeClr>
                </a:solidFill>
                <a:latin typeface="Times New Roman" panose="02020603050405020304" pitchFamily="18" charset="0"/>
                <a:cs typeface="Times New Roman" panose="02020603050405020304" pitchFamily="18" charset="0"/>
              </a:rPr>
              <a:t>Kəskin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dekompensasiya</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olunmuş</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ürək</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çatışmazlığı</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olan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xəstələrin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müalicəsi</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Flowchart: Terminator 3">
            <a:extLst>
              <a:ext uri="{FF2B5EF4-FFF2-40B4-BE49-F238E27FC236}">
                <a16:creationId xmlns:a16="http://schemas.microsoft.com/office/drawing/2014/main" id="{149A7434-A07F-B8E4-5EDD-294D39C49FFC}"/>
              </a:ext>
            </a:extLst>
          </p:cNvPr>
          <p:cNvSpPr/>
          <p:nvPr/>
        </p:nvSpPr>
        <p:spPr>
          <a:xfrm>
            <a:off x="3335866" y="835378"/>
            <a:ext cx="5029200" cy="270933"/>
          </a:xfrm>
          <a:prstGeom prst="flowChartTerminator">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dirty="0">
                <a:solidFill>
                  <a:schemeClr val="accent1">
                    <a:lumMod val="50000"/>
                  </a:schemeClr>
                </a:solidFill>
                <a:latin typeface="Times New Roman" panose="02020603050405020304" pitchFamily="18" charset="0"/>
                <a:cs typeface="Times New Roman" panose="02020603050405020304" pitchFamily="18" charset="0"/>
              </a:rPr>
              <a:t>Durğunluq</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həddindən</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artıq</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az-Latn-AZ" dirty="0">
                <a:solidFill>
                  <a:schemeClr val="accent1">
                    <a:lumMod val="50000"/>
                  </a:schemeClr>
                </a:solidFill>
                <a:latin typeface="Times New Roman" panose="02020603050405020304" pitchFamily="18" charset="0"/>
                <a:cs typeface="Times New Roman" panose="02020603050405020304" pitchFamily="18" charset="0"/>
              </a:rPr>
              <a:t>maye </a:t>
            </a:r>
            <a:r>
              <a:rPr lang="en-US" dirty="0" err="1">
                <a:solidFill>
                  <a:schemeClr val="accent1">
                    <a:lumMod val="50000"/>
                  </a:schemeClr>
                </a:solidFill>
                <a:latin typeface="Times New Roman" panose="02020603050405020304" pitchFamily="18" charset="0"/>
                <a:cs typeface="Times New Roman" panose="02020603050405020304" pitchFamily="18" charset="0"/>
              </a:rPr>
              <a:t>yüklənməsi</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1E24DEE8-5843-BCA1-F722-4CA772A3421A}"/>
              </a:ext>
            </a:extLst>
          </p:cNvPr>
          <p:cNvCxnSpPr>
            <a:stCxn id="4" idx="2"/>
          </p:cNvCxnSpPr>
          <p:nvPr/>
        </p:nvCxnSpPr>
        <p:spPr>
          <a:xfrm>
            <a:off x="5850466" y="1106311"/>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owchart: Terminator 6">
            <a:extLst>
              <a:ext uri="{FF2B5EF4-FFF2-40B4-BE49-F238E27FC236}">
                <a16:creationId xmlns:a16="http://schemas.microsoft.com/office/drawing/2014/main" id="{3C0FC95B-BAF7-8628-F4D6-D64A621F05B7}"/>
              </a:ext>
            </a:extLst>
          </p:cNvPr>
          <p:cNvSpPr/>
          <p:nvPr/>
        </p:nvSpPr>
        <p:spPr>
          <a:xfrm>
            <a:off x="4806244" y="1444978"/>
            <a:ext cx="2359378" cy="270933"/>
          </a:xfrm>
          <a:prstGeom prst="flowChartTermina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dirty="0">
                <a:solidFill>
                  <a:schemeClr val="accent1">
                    <a:lumMod val="50000"/>
                  </a:schemeClr>
                </a:solidFill>
                <a:latin typeface="Times New Roman" panose="02020603050405020304" pitchFamily="18" charset="0"/>
                <a:cs typeface="Times New Roman" panose="02020603050405020304" pitchFamily="18" charset="0"/>
              </a:rPr>
              <a:t>Hipoperfuziya</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E5DEC953-077F-BCBC-A6E0-7FF0CF6844AA}"/>
              </a:ext>
            </a:extLst>
          </p:cNvPr>
          <p:cNvCxnSpPr>
            <a:cxnSpLocks/>
            <a:stCxn id="7" idx="3"/>
          </p:cNvCxnSpPr>
          <p:nvPr/>
        </p:nvCxnSpPr>
        <p:spPr>
          <a:xfrm flipV="1">
            <a:off x="7165622" y="1580444"/>
            <a:ext cx="36971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AAEA64-FD06-F94D-5751-77E5655A754A}"/>
              </a:ext>
            </a:extLst>
          </p:cNvPr>
          <p:cNvCxnSpPr>
            <a:stCxn id="7" idx="1"/>
          </p:cNvCxnSpPr>
          <p:nvPr/>
        </p:nvCxnSpPr>
        <p:spPr>
          <a:xfrm flipH="1" flipV="1">
            <a:off x="4436533" y="1580444"/>
            <a:ext cx="369711"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60F61A5-69E6-FEFA-C8EA-BF898B65938D}"/>
              </a:ext>
            </a:extLst>
          </p:cNvPr>
          <p:cNvSpPr/>
          <p:nvPr/>
        </p:nvSpPr>
        <p:spPr>
          <a:xfrm>
            <a:off x="3578578" y="1444977"/>
            <a:ext cx="857955" cy="27093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dirty="0">
                <a:solidFill>
                  <a:schemeClr val="accent1">
                    <a:lumMod val="50000"/>
                  </a:schemeClr>
                </a:solidFill>
                <a:latin typeface="Times New Roman" panose="02020603050405020304" pitchFamily="18" charset="0"/>
                <a:cs typeface="Times New Roman" panose="02020603050405020304" pitchFamily="18" charset="0"/>
              </a:rPr>
              <a:t>Yox</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EE44D6C3-A53E-40FD-EFE2-5F838F7C939A}"/>
              </a:ext>
            </a:extLst>
          </p:cNvPr>
          <p:cNvSpPr/>
          <p:nvPr/>
        </p:nvSpPr>
        <p:spPr>
          <a:xfrm>
            <a:off x="7563558" y="1467554"/>
            <a:ext cx="711198" cy="248356"/>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dirty="0">
                <a:solidFill>
                  <a:schemeClr val="accent1">
                    <a:lumMod val="50000"/>
                  </a:schemeClr>
                </a:solidFill>
                <a:latin typeface="Times New Roman" panose="02020603050405020304" pitchFamily="18" charset="0"/>
                <a:cs typeface="Times New Roman" panose="02020603050405020304" pitchFamily="18" charset="0"/>
              </a:rPr>
              <a:t>Var</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A3E316A4-4357-77AA-78EF-7E87AEB94D49}"/>
              </a:ext>
            </a:extLst>
          </p:cNvPr>
          <p:cNvCxnSpPr>
            <a:cxnSpLocks/>
            <a:stCxn id="20" idx="2"/>
          </p:cNvCxnSpPr>
          <p:nvPr/>
        </p:nvCxnSpPr>
        <p:spPr>
          <a:xfrm flipH="1">
            <a:off x="2302933" y="1580444"/>
            <a:ext cx="1275645" cy="1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54163C-A9AF-7659-19EC-65546DC13985}"/>
              </a:ext>
            </a:extLst>
          </p:cNvPr>
          <p:cNvCxnSpPr>
            <a:cxnSpLocks/>
            <a:stCxn id="21" idx="6"/>
          </p:cNvCxnSpPr>
          <p:nvPr/>
        </p:nvCxnSpPr>
        <p:spPr>
          <a:xfrm>
            <a:off x="8274756" y="1591732"/>
            <a:ext cx="11063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3306688-AE05-B452-1ED8-DABAE52075C5}"/>
              </a:ext>
            </a:extLst>
          </p:cNvPr>
          <p:cNvCxnSpPr>
            <a:cxnSpLocks/>
          </p:cNvCxnSpPr>
          <p:nvPr/>
        </p:nvCxnSpPr>
        <p:spPr>
          <a:xfrm flipH="1">
            <a:off x="1377240" y="1591732"/>
            <a:ext cx="925693" cy="225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49DAD6F-7BDF-5A13-C917-F850826FD35A}"/>
              </a:ext>
            </a:extLst>
          </p:cNvPr>
          <p:cNvCxnSpPr>
            <a:cxnSpLocks/>
          </p:cNvCxnSpPr>
          <p:nvPr/>
        </p:nvCxnSpPr>
        <p:spPr>
          <a:xfrm>
            <a:off x="9381067" y="1591732"/>
            <a:ext cx="999068" cy="248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50620757-8B78-31B3-8ECC-319916765F54}"/>
              </a:ext>
            </a:extLst>
          </p:cNvPr>
          <p:cNvSpPr/>
          <p:nvPr/>
        </p:nvSpPr>
        <p:spPr>
          <a:xfrm>
            <a:off x="90306" y="1840083"/>
            <a:ext cx="2573868" cy="541872"/>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dirty="0">
                <a:solidFill>
                  <a:schemeClr val="accent1">
                    <a:lumMod val="50000"/>
                  </a:schemeClr>
                </a:solidFill>
                <a:latin typeface="Times New Roman" panose="02020603050405020304" pitchFamily="18" charset="0"/>
                <a:cs typeface="Times New Roman" panose="02020603050405020304" pitchFamily="18" charset="0"/>
              </a:rPr>
              <a:t>İlgək Diuretikləri</a:t>
            </a:r>
          </a:p>
          <a:p>
            <a:pPr algn="ctr"/>
            <a:r>
              <a:rPr lang="az-Latn-AZ" dirty="0">
                <a:solidFill>
                  <a:schemeClr val="accent1">
                    <a:lumMod val="50000"/>
                  </a:schemeClr>
                </a:solidFill>
                <a:latin typeface="Times New Roman" panose="02020603050405020304" pitchFamily="18" charset="0"/>
                <a:cs typeface="Times New Roman" panose="02020603050405020304" pitchFamily="18" charset="0"/>
              </a:rPr>
              <a:t>(Sinif I)</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487801BB-154C-5CAD-D2DB-2ADDCA2F04C0}"/>
              </a:ext>
            </a:extLst>
          </p:cNvPr>
          <p:cNvSpPr/>
          <p:nvPr/>
        </p:nvSpPr>
        <p:spPr>
          <a:xfrm>
            <a:off x="9282292" y="1840061"/>
            <a:ext cx="2810933" cy="620892"/>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400" dirty="0">
                <a:solidFill>
                  <a:schemeClr val="accent1">
                    <a:lumMod val="50000"/>
                  </a:schemeClr>
                </a:solidFill>
                <a:latin typeface="Times New Roman" panose="02020603050405020304" pitchFamily="18" charset="0"/>
                <a:cs typeface="Times New Roman" panose="02020603050405020304" pitchFamily="18" charset="0"/>
              </a:rPr>
              <a:t>İlgək</a:t>
            </a:r>
            <a:r>
              <a:rPr lang="az-Latn-AZ" sz="1400" dirty="0">
                <a:solidFill>
                  <a:schemeClr val="accent1">
                    <a:lumMod val="50000"/>
                  </a:schemeClr>
                </a:solidFill>
              </a:rPr>
              <a:t> Diuretikləri (Sinif I) və inotropları nəzərdən keçirin (Sinif IIa)</a:t>
            </a:r>
            <a:endParaRPr lang="en-US" sz="1400" dirty="0">
              <a:solidFill>
                <a:schemeClr val="accent1">
                  <a:lumMod val="50000"/>
                </a:schemeClr>
              </a:solidFill>
            </a:endParaRPr>
          </a:p>
        </p:txBody>
      </p:sp>
      <p:cxnSp>
        <p:nvCxnSpPr>
          <p:cNvPr id="39" name="Straight Arrow Connector 38">
            <a:extLst>
              <a:ext uri="{FF2B5EF4-FFF2-40B4-BE49-F238E27FC236}">
                <a16:creationId xmlns:a16="http://schemas.microsoft.com/office/drawing/2014/main" id="{CB3EEFEE-0BDA-37EF-1DC1-9494B60C0DC9}"/>
              </a:ext>
            </a:extLst>
          </p:cNvPr>
          <p:cNvCxnSpPr/>
          <p:nvPr/>
        </p:nvCxnSpPr>
        <p:spPr>
          <a:xfrm>
            <a:off x="1004709" y="2381955"/>
            <a:ext cx="0" cy="372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4858127-89C9-B84A-02BA-D39DFC3035F5}"/>
              </a:ext>
            </a:extLst>
          </p:cNvPr>
          <p:cNvCxnSpPr/>
          <p:nvPr/>
        </p:nvCxnSpPr>
        <p:spPr>
          <a:xfrm>
            <a:off x="10687758" y="2460953"/>
            <a:ext cx="0" cy="36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4DF13D94-3DA4-46D4-6F38-3F7AD7C3A116}"/>
              </a:ext>
            </a:extLst>
          </p:cNvPr>
          <p:cNvSpPr/>
          <p:nvPr/>
        </p:nvSpPr>
        <p:spPr>
          <a:xfrm>
            <a:off x="158044" y="2743209"/>
            <a:ext cx="2573865" cy="372536"/>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400" dirty="0">
                <a:solidFill>
                  <a:schemeClr val="accent1">
                    <a:lumMod val="50000"/>
                  </a:schemeClr>
                </a:solidFill>
                <a:latin typeface="Times New Roman" panose="02020603050405020304" pitchFamily="18" charset="0"/>
                <a:cs typeface="Times New Roman" panose="02020603050405020304" pitchFamily="18" charset="0"/>
              </a:rPr>
              <a:t>Durğunluğun aradan qaldırılması</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3" name="Rectangle: Rounded Corners 42">
            <a:extLst>
              <a:ext uri="{FF2B5EF4-FFF2-40B4-BE49-F238E27FC236}">
                <a16:creationId xmlns:a16="http://schemas.microsoft.com/office/drawing/2014/main" id="{44F2621D-1876-0B12-8014-E99165225DD7}"/>
              </a:ext>
            </a:extLst>
          </p:cNvPr>
          <p:cNvSpPr/>
          <p:nvPr/>
        </p:nvSpPr>
        <p:spPr>
          <a:xfrm>
            <a:off x="9223028" y="2765769"/>
            <a:ext cx="2810928" cy="474126"/>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600" dirty="0">
                <a:solidFill>
                  <a:schemeClr val="accent1">
                    <a:lumMod val="50000"/>
                  </a:schemeClr>
                </a:solidFill>
                <a:latin typeface="Times New Roman" panose="02020603050405020304" pitchFamily="18" charset="0"/>
                <a:cs typeface="Times New Roman" panose="02020603050405020304" pitchFamily="18" charset="0"/>
              </a:rPr>
              <a:t>Hipoperfuziya və durğunluğun aradan qaldırılması</a:t>
            </a:r>
            <a:endParaRPr lang="en-US" sz="16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0F1FCC3B-0522-235E-DE97-47D34392912E}"/>
              </a:ext>
            </a:extLst>
          </p:cNvPr>
          <p:cNvCxnSpPr>
            <a:cxnSpLocks/>
          </p:cNvCxnSpPr>
          <p:nvPr/>
        </p:nvCxnSpPr>
        <p:spPr>
          <a:xfrm flipV="1">
            <a:off x="3626025" y="2894184"/>
            <a:ext cx="4570592" cy="11293"/>
          </a:xfrm>
          <a:prstGeom prst="line">
            <a:avLst/>
          </a:prstGeom>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125236CC-6368-C5B0-031C-67CC4A27624C}"/>
              </a:ext>
            </a:extLst>
          </p:cNvPr>
          <p:cNvSpPr/>
          <p:nvPr/>
        </p:nvSpPr>
        <p:spPr>
          <a:xfrm>
            <a:off x="2995788" y="2774914"/>
            <a:ext cx="606781" cy="270933"/>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Var</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5" name="Flowchart: Connector 54">
            <a:extLst>
              <a:ext uri="{FF2B5EF4-FFF2-40B4-BE49-F238E27FC236}">
                <a16:creationId xmlns:a16="http://schemas.microsoft.com/office/drawing/2014/main" id="{69CCA955-5E19-63EB-09A9-D1D9B07AC41A}"/>
              </a:ext>
            </a:extLst>
          </p:cNvPr>
          <p:cNvSpPr/>
          <p:nvPr/>
        </p:nvSpPr>
        <p:spPr>
          <a:xfrm>
            <a:off x="8202797" y="2765769"/>
            <a:ext cx="711198" cy="248357"/>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400" dirty="0">
                <a:solidFill>
                  <a:schemeClr val="accent1">
                    <a:lumMod val="50000"/>
                  </a:schemeClr>
                </a:solidFill>
                <a:latin typeface="Times New Roman" panose="02020603050405020304" pitchFamily="18" charset="0"/>
                <a:cs typeface="Times New Roman" panose="02020603050405020304" pitchFamily="18" charset="0"/>
              </a:rPr>
              <a:t>Var</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60" name="Straight Arrow Connector 59">
            <a:extLst>
              <a:ext uri="{FF2B5EF4-FFF2-40B4-BE49-F238E27FC236}">
                <a16:creationId xmlns:a16="http://schemas.microsoft.com/office/drawing/2014/main" id="{5C2ED351-8113-5201-3227-A070B154D13C}"/>
              </a:ext>
            </a:extLst>
          </p:cNvPr>
          <p:cNvCxnSpPr>
            <a:stCxn id="54" idx="2"/>
          </p:cNvCxnSpPr>
          <p:nvPr/>
        </p:nvCxnSpPr>
        <p:spPr>
          <a:xfrm flipH="1" flipV="1">
            <a:off x="2778477" y="2910380"/>
            <a:ext cx="21731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9176FC9-6FA0-2CD2-9D51-C189A4D65AB5}"/>
              </a:ext>
            </a:extLst>
          </p:cNvPr>
          <p:cNvCxnSpPr>
            <a:cxnSpLocks/>
          </p:cNvCxnSpPr>
          <p:nvPr/>
        </p:nvCxnSpPr>
        <p:spPr>
          <a:xfrm flipV="1">
            <a:off x="8913995" y="2929477"/>
            <a:ext cx="26387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4F5EFBF-64F2-6E93-1BCE-592E46E74BE0}"/>
              </a:ext>
            </a:extLst>
          </p:cNvPr>
          <p:cNvCxnSpPr/>
          <p:nvPr/>
        </p:nvCxnSpPr>
        <p:spPr>
          <a:xfrm>
            <a:off x="5911321" y="2916421"/>
            <a:ext cx="0" cy="1662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E0D9B45-3FDC-A88C-EF25-C4B1DA4A679A}"/>
              </a:ext>
            </a:extLst>
          </p:cNvPr>
          <p:cNvCxnSpPr>
            <a:cxnSpLocks/>
          </p:cNvCxnSpPr>
          <p:nvPr/>
        </p:nvCxnSpPr>
        <p:spPr>
          <a:xfrm>
            <a:off x="993420" y="3093149"/>
            <a:ext cx="0" cy="273754"/>
          </a:xfrm>
          <a:prstGeom prst="line">
            <a:avLst/>
          </a:prstGeom>
        </p:spPr>
        <p:style>
          <a:lnRef idx="1">
            <a:schemeClr val="accent1"/>
          </a:lnRef>
          <a:fillRef idx="0">
            <a:schemeClr val="accent1"/>
          </a:fillRef>
          <a:effectRef idx="0">
            <a:schemeClr val="accent1"/>
          </a:effectRef>
          <a:fontRef idx="minor">
            <a:schemeClr val="tx1"/>
          </a:fontRef>
        </p:style>
      </p:cxnSp>
      <p:sp>
        <p:nvSpPr>
          <p:cNvPr id="70" name="Flowchart: Connector 69">
            <a:extLst>
              <a:ext uri="{FF2B5EF4-FFF2-40B4-BE49-F238E27FC236}">
                <a16:creationId xmlns:a16="http://schemas.microsoft.com/office/drawing/2014/main" id="{29BFCBC9-B83C-E52E-539F-BCB897DEC6B9}"/>
              </a:ext>
            </a:extLst>
          </p:cNvPr>
          <p:cNvSpPr/>
          <p:nvPr/>
        </p:nvSpPr>
        <p:spPr>
          <a:xfrm>
            <a:off x="626536" y="3354221"/>
            <a:ext cx="654749" cy="273753"/>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Yox</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2" name="Straight Arrow Connector 71">
            <a:extLst>
              <a:ext uri="{FF2B5EF4-FFF2-40B4-BE49-F238E27FC236}">
                <a16:creationId xmlns:a16="http://schemas.microsoft.com/office/drawing/2014/main" id="{71390478-9495-3AE5-3FD8-35F9FCC024FA}"/>
              </a:ext>
            </a:extLst>
          </p:cNvPr>
          <p:cNvCxnSpPr>
            <a:cxnSpLocks/>
          </p:cNvCxnSpPr>
          <p:nvPr/>
        </p:nvCxnSpPr>
        <p:spPr>
          <a:xfrm>
            <a:off x="993420" y="3627974"/>
            <a:ext cx="0" cy="293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FB67807A-60F6-D6AB-7395-0A39D41580F0}"/>
              </a:ext>
            </a:extLst>
          </p:cNvPr>
          <p:cNvSpPr/>
          <p:nvPr/>
        </p:nvSpPr>
        <p:spPr>
          <a:xfrm>
            <a:off x="90306" y="3873161"/>
            <a:ext cx="2573868" cy="553155"/>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Diuretik dozasını artırın (Sinif I) və/və ya Kombinə diuretiklər istifadə edin ( Sinif Iıa)</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6" name="Straight Arrow Connector 75">
            <a:extLst>
              <a:ext uri="{FF2B5EF4-FFF2-40B4-BE49-F238E27FC236}">
                <a16:creationId xmlns:a16="http://schemas.microsoft.com/office/drawing/2014/main" id="{FB1EF6D3-E569-6915-BDC4-31683629FF16}"/>
              </a:ext>
            </a:extLst>
          </p:cNvPr>
          <p:cNvCxnSpPr/>
          <p:nvPr/>
        </p:nvCxnSpPr>
        <p:spPr>
          <a:xfrm>
            <a:off x="953910" y="4426316"/>
            <a:ext cx="0" cy="304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3459BC51-0F4A-37FA-785D-59B2E2E4F95F}"/>
              </a:ext>
            </a:extLst>
          </p:cNvPr>
          <p:cNvSpPr/>
          <p:nvPr/>
        </p:nvSpPr>
        <p:spPr>
          <a:xfrm>
            <a:off x="141459" y="4724337"/>
            <a:ext cx="2573868" cy="375383"/>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accent1">
                    <a:lumMod val="50000"/>
                  </a:schemeClr>
                </a:solidFill>
                <a:latin typeface="Times New Roman" panose="02020603050405020304" pitchFamily="18" charset="0"/>
                <a:cs typeface="Times New Roman" panose="02020603050405020304" pitchFamily="18" charset="0"/>
              </a:rPr>
              <a:t>Diuretik </a:t>
            </a:r>
            <a:r>
              <a:rPr lang="az-Latn-AZ" sz="1200" dirty="0">
                <a:solidFill>
                  <a:schemeClr val="accent1">
                    <a:lumMod val="50000"/>
                  </a:schemeClr>
                </a:solidFill>
                <a:latin typeface="Times New Roman" panose="02020603050405020304" pitchFamily="18" charset="0"/>
                <a:cs typeface="Times New Roman" panose="02020603050405020304" pitchFamily="18" charset="0"/>
              </a:rPr>
              <a:t>dirənci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və</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ya</a:t>
            </a:r>
            <a:r>
              <a:rPr lang="en-US" sz="1200" dirty="0">
                <a:solidFill>
                  <a:schemeClr val="accent1">
                    <a:lumMod val="50000"/>
                  </a:schemeClr>
                </a:solidFill>
                <a:latin typeface="Times New Roman" panose="02020603050405020304" pitchFamily="18" charset="0"/>
                <a:cs typeface="Times New Roman" panose="02020603050405020304" pitchFamily="18" charset="0"/>
              </a:rPr>
              <a:t> son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mərhələdə</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böyrək</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çatışmazlığı</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9" name="Straight Connector 78">
            <a:extLst>
              <a:ext uri="{FF2B5EF4-FFF2-40B4-BE49-F238E27FC236}">
                <a16:creationId xmlns:a16="http://schemas.microsoft.com/office/drawing/2014/main" id="{D022C58A-768E-911A-6E73-C4CF687A90D1}"/>
              </a:ext>
            </a:extLst>
          </p:cNvPr>
          <p:cNvCxnSpPr>
            <a:cxnSpLocks/>
          </p:cNvCxnSpPr>
          <p:nvPr/>
        </p:nvCxnSpPr>
        <p:spPr>
          <a:xfrm>
            <a:off x="10687758" y="3239895"/>
            <a:ext cx="0" cy="238502"/>
          </a:xfrm>
          <a:prstGeom prst="line">
            <a:avLst/>
          </a:prstGeom>
        </p:spPr>
        <p:style>
          <a:lnRef idx="1">
            <a:schemeClr val="accent1"/>
          </a:lnRef>
          <a:fillRef idx="0">
            <a:schemeClr val="accent1"/>
          </a:fillRef>
          <a:effectRef idx="0">
            <a:schemeClr val="accent1"/>
          </a:effectRef>
          <a:fontRef idx="minor">
            <a:schemeClr val="tx1"/>
          </a:fontRef>
        </p:style>
      </p:cxnSp>
      <p:sp>
        <p:nvSpPr>
          <p:cNvPr id="81" name="Flowchart: Connector 80">
            <a:extLst>
              <a:ext uri="{FF2B5EF4-FFF2-40B4-BE49-F238E27FC236}">
                <a16:creationId xmlns:a16="http://schemas.microsoft.com/office/drawing/2014/main" id="{DE53B0F9-053F-F770-2FC6-A1FF51E935A6}"/>
              </a:ext>
            </a:extLst>
          </p:cNvPr>
          <p:cNvSpPr/>
          <p:nvPr/>
        </p:nvSpPr>
        <p:spPr>
          <a:xfrm>
            <a:off x="10320871" y="3511513"/>
            <a:ext cx="733774" cy="246952"/>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400" dirty="0">
                <a:solidFill>
                  <a:schemeClr val="accent1">
                    <a:lumMod val="50000"/>
                  </a:schemeClr>
                </a:solidFill>
                <a:latin typeface="Times New Roman" panose="02020603050405020304" pitchFamily="18" charset="0"/>
                <a:cs typeface="Times New Roman" panose="02020603050405020304" pitchFamily="18" charset="0"/>
              </a:rPr>
              <a:t>Yox</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83" name="Straight Arrow Connector 82">
            <a:extLst>
              <a:ext uri="{FF2B5EF4-FFF2-40B4-BE49-F238E27FC236}">
                <a16:creationId xmlns:a16="http://schemas.microsoft.com/office/drawing/2014/main" id="{22254320-D4A5-BB04-EE93-981AFA6435BF}"/>
              </a:ext>
            </a:extLst>
          </p:cNvPr>
          <p:cNvCxnSpPr>
            <a:stCxn id="81" idx="4"/>
          </p:cNvCxnSpPr>
          <p:nvPr/>
        </p:nvCxnSpPr>
        <p:spPr>
          <a:xfrm>
            <a:off x="10687758" y="3758465"/>
            <a:ext cx="0" cy="16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extLst>
              <a:ext uri="{FF2B5EF4-FFF2-40B4-BE49-F238E27FC236}">
                <a16:creationId xmlns:a16="http://schemas.microsoft.com/office/drawing/2014/main" id="{974AC6E1-CBE4-C48B-C68A-46B4415AECD1}"/>
              </a:ext>
            </a:extLst>
          </p:cNvPr>
          <p:cNvSpPr/>
          <p:nvPr/>
        </p:nvSpPr>
        <p:spPr>
          <a:xfrm>
            <a:off x="9223028" y="3918644"/>
            <a:ext cx="2810928" cy="474126"/>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err="1">
                <a:solidFill>
                  <a:schemeClr val="accent1">
                    <a:lumMod val="50000"/>
                  </a:schemeClr>
                </a:solidFill>
                <a:latin typeface="Times New Roman" panose="02020603050405020304" pitchFamily="18" charset="0"/>
                <a:cs typeface="Times New Roman" panose="02020603050405020304" pitchFamily="18" charset="0"/>
              </a:rPr>
              <a:t>Vazopressorları</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az-Latn-AZ" sz="1400" dirty="0">
                <a:solidFill>
                  <a:schemeClr val="accent1">
                    <a:lumMod val="50000"/>
                  </a:schemeClr>
                </a:solidFill>
                <a:latin typeface="Times New Roman" panose="02020603050405020304" pitchFamily="18" charset="0"/>
                <a:cs typeface="Times New Roman" panose="02020603050405020304" pitchFamily="18" charset="0"/>
              </a:rPr>
              <a:t>(</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norepinefrin</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nəzərdən</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keçirin</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Sinif</a:t>
            </a:r>
            <a:r>
              <a:rPr lang="en-US" sz="1400" dirty="0">
                <a:solidFill>
                  <a:schemeClr val="accent1">
                    <a:lumMod val="50000"/>
                  </a:schemeClr>
                </a:solidFill>
                <a:latin typeface="Times New Roman" panose="02020603050405020304" pitchFamily="18" charset="0"/>
                <a:cs typeface="Times New Roman" panose="02020603050405020304" pitchFamily="18" charset="0"/>
              </a:rPr>
              <a:t> IIb)</a:t>
            </a:r>
          </a:p>
        </p:txBody>
      </p:sp>
      <p:cxnSp>
        <p:nvCxnSpPr>
          <p:cNvPr id="86" name="Straight Arrow Connector 85">
            <a:extLst>
              <a:ext uri="{FF2B5EF4-FFF2-40B4-BE49-F238E27FC236}">
                <a16:creationId xmlns:a16="http://schemas.microsoft.com/office/drawing/2014/main" id="{A101AC10-38EF-42EB-014F-A6244FCC372A}"/>
              </a:ext>
            </a:extLst>
          </p:cNvPr>
          <p:cNvCxnSpPr/>
          <p:nvPr/>
        </p:nvCxnSpPr>
        <p:spPr>
          <a:xfrm>
            <a:off x="10687758" y="4392770"/>
            <a:ext cx="0" cy="30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B8D93736-C83F-879C-6218-CBCD35ABD62C}"/>
              </a:ext>
            </a:extLst>
          </p:cNvPr>
          <p:cNvSpPr/>
          <p:nvPr/>
        </p:nvSpPr>
        <p:spPr>
          <a:xfrm>
            <a:off x="9208576" y="4696200"/>
            <a:ext cx="2810921" cy="383807"/>
          </a:xfrm>
          <a:prstGeom prst="round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Davamlı</a:t>
            </a:r>
            <a:r>
              <a:rPr lang="en-US" sz="1200" dirty="0">
                <a:solidFill>
                  <a:schemeClr val="accent1">
                    <a:lumMod val="50000"/>
                  </a:schemeClr>
                </a:solidFill>
                <a:latin typeface="Times New Roman" panose="02020603050405020304" pitchFamily="18" charset="0"/>
                <a:cs typeface="Times New Roman" panose="02020603050405020304" pitchFamily="18" charset="0"/>
              </a:rPr>
              <a:t> h</a:t>
            </a:r>
            <a:r>
              <a:rPr lang="az-Latn-AZ" sz="1200" dirty="0">
                <a:solidFill>
                  <a:schemeClr val="accent1">
                    <a:lumMod val="50000"/>
                  </a:schemeClr>
                </a:solidFill>
                <a:latin typeface="Times New Roman" panose="02020603050405020304" pitchFamily="18" charset="0"/>
                <a:cs typeface="Times New Roman" panose="02020603050405020304" pitchFamily="18" charset="0"/>
              </a:rPr>
              <a:t>ipoperfuziya,</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az-Latn-AZ" sz="1200" dirty="0">
                <a:solidFill>
                  <a:schemeClr val="accent1">
                    <a:lumMod val="50000"/>
                  </a:schemeClr>
                </a:solidFill>
                <a:latin typeface="Times New Roman" panose="02020603050405020304" pitchFamily="18" charset="0"/>
                <a:cs typeface="Times New Roman" panose="02020603050405020304" pitchFamily="18" charset="0"/>
              </a:rPr>
              <a:t>Orqan zədələnməsi</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8" name="Rectangle: Rounded Corners 87">
            <a:extLst>
              <a:ext uri="{FF2B5EF4-FFF2-40B4-BE49-F238E27FC236}">
                <a16:creationId xmlns:a16="http://schemas.microsoft.com/office/drawing/2014/main" id="{E8E49407-BD08-532F-EDF5-DDA63A2F4BCA}"/>
              </a:ext>
            </a:extLst>
          </p:cNvPr>
          <p:cNvSpPr/>
          <p:nvPr/>
        </p:nvSpPr>
        <p:spPr>
          <a:xfrm>
            <a:off x="3986747" y="4720145"/>
            <a:ext cx="4075292" cy="34992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err="1">
                <a:solidFill>
                  <a:schemeClr val="accent1">
                    <a:lumMod val="50000"/>
                  </a:schemeClr>
                </a:solidFill>
                <a:latin typeface="Times New Roman" panose="02020603050405020304" pitchFamily="18" charset="0"/>
                <a:cs typeface="Times New Roman" panose="02020603050405020304" pitchFamily="18" charset="0"/>
              </a:rPr>
              <a:t>Tibbi</a:t>
            </a:r>
            <a:r>
              <a:rPr lang="en-US" sz="1600" dirty="0">
                <a:solidFill>
                  <a:schemeClr val="accent1">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Times New Roman" panose="02020603050405020304" pitchFamily="18" charset="0"/>
                <a:cs typeface="Times New Roman" panose="02020603050405020304" pitchFamily="18" charset="0"/>
              </a:rPr>
              <a:t>terapiyanın</a:t>
            </a:r>
            <a:r>
              <a:rPr lang="en-US" sz="1600" dirty="0">
                <a:solidFill>
                  <a:schemeClr val="accent1">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Times New Roman" panose="02020603050405020304" pitchFamily="18" charset="0"/>
                <a:cs typeface="Times New Roman" panose="02020603050405020304" pitchFamily="18" charset="0"/>
              </a:rPr>
              <a:t>optimallaşdırılması</a:t>
            </a:r>
            <a:r>
              <a:rPr lang="en-US" sz="1600" dirty="0">
                <a:solidFill>
                  <a:schemeClr val="accent1">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50000"/>
                  </a:schemeClr>
                </a:solidFill>
                <a:latin typeface="Times New Roman" panose="02020603050405020304" pitchFamily="18" charset="0"/>
                <a:cs typeface="Times New Roman" panose="02020603050405020304" pitchFamily="18" charset="0"/>
              </a:rPr>
              <a:t>Sinif</a:t>
            </a:r>
            <a:r>
              <a:rPr lang="en-US" sz="1600" dirty="0">
                <a:solidFill>
                  <a:schemeClr val="accent1">
                    <a:lumMod val="50000"/>
                  </a:schemeClr>
                </a:solidFill>
                <a:latin typeface="Times New Roman" panose="02020603050405020304" pitchFamily="18" charset="0"/>
                <a:cs typeface="Times New Roman" panose="02020603050405020304" pitchFamily="18" charset="0"/>
              </a:rPr>
              <a:t> I)</a:t>
            </a:r>
          </a:p>
        </p:txBody>
      </p:sp>
      <p:cxnSp>
        <p:nvCxnSpPr>
          <p:cNvPr id="90" name="Straight Arrow Connector 89">
            <a:extLst>
              <a:ext uri="{FF2B5EF4-FFF2-40B4-BE49-F238E27FC236}">
                <a16:creationId xmlns:a16="http://schemas.microsoft.com/office/drawing/2014/main" id="{E86A810C-F3C8-5821-2470-3CA21EFEEF8B}"/>
              </a:ext>
            </a:extLst>
          </p:cNvPr>
          <p:cNvCxnSpPr>
            <a:cxnSpLocks/>
          </p:cNvCxnSpPr>
          <p:nvPr/>
        </p:nvCxnSpPr>
        <p:spPr>
          <a:xfrm flipH="1" flipV="1">
            <a:off x="2751665" y="4964999"/>
            <a:ext cx="1095025" cy="18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2670E5A-3D5A-4375-5ED4-7FB76708958D}"/>
              </a:ext>
            </a:extLst>
          </p:cNvPr>
          <p:cNvCxnSpPr>
            <a:cxnSpLocks/>
          </p:cNvCxnSpPr>
          <p:nvPr/>
        </p:nvCxnSpPr>
        <p:spPr>
          <a:xfrm>
            <a:off x="8125544" y="4948051"/>
            <a:ext cx="1052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Flowchart: Connector 93">
            <a:extLst>
              <a:ext uri="{FF2B5EF4-FFF2-40B4-BE49-F238E27FC236}">
                <a16:creationId xmlns:a16="http://schemas.microsoft.com/office/drawing/2014/main" id="{CDBD10F3-E430-2504-D78F-46DC64F523FF}"/>
              </a:ext>
            </a:extLst>
          </p:cNvPr>
          <p:cNvSpPr/>
          <p:nvPr/>
        </p:nvSpPr>
        <p:spPr>
          <a:xfrm>
            <a:off x="2972864" y="4671503"/>
            <a:ext cx="629705" cy="293496"/>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Yox</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6" name="Flowchart: Connector 95">
            <a:extLst>
              <a:ext uri="{FF2B5EF4-FFF2-40B4-BE49-F238E27FC236}">
                <a16:creationId xmlns:a16="http://schemas.microsoft.com/office/drawing/2014/main" id="{D3F8F5E3-F0A4-CEB6-18A5-A50BAE8CC59F}"/>
              </a:ext>
            </a:extLst>
          </p:cNvPr>
          <p:cNvSpPr/>
          <p:nvPr/>
        </p:nvSpPr>
        <p:spPr>
          <a:xfrm>
            <a:off x="8319571" y="4621319"/>
            <a:ext cx="639940" cy="273790"/>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200" dirty="0">
                <a:latin typeface="Times New Roman" panose="02020603050405020304" pitchFamily="18" charset="0"/>
                <a:cs typeface="Times New Roman" panose="02020603050405020304" pitchFamily="18" charset="0"/>
              </a:rPr>
              <a:t>Yox</a:t>
            </a:r>
            <a:endParaRPr lang="en-US" sz="1200" dirty="0">
              <a:latin typeface="Times New Roman" panose="02020603050405020304" pitchFamily="18" charset="0"/>
              <a:cs typeface="Times New Roman" panose="02020603050405020304" pitchFamily="18" charset="0"/>
            </a:endParaRPr>
          </a:p>
        </p:txBody>
      </p:sp>
      <p:cxnSp>
        <p:nvCxnSpPr>
          <p:cNvPr id="98" name="Straight Connector 97">
            <a:extLst>
              <a:ext uri="{FF2B5EF4-FFF2-40B4-BE49-F238E27FC236}">
                <a16:creationId xmlns:a16="http://schemas.microsoft.com/office/drawing/2014/main" id="{A4B1D92A-2E8E-D663-224F-606C14125C9E}"/>
              </a:ext>
            </a:extLst>
          </p:cNvPr>
          <p:cNvCxnSpPr/>
          <p:nvPr/>
        </p:nvCxnSpPr>
        <p:spPr>
          <a:xfrm>
            <a:off x="953910" y="5080007"/>
            <a:ext cx="0" cy="214504"/>
          </a:xfrm>
          <a:prstGeom prst="line">
            <a:avLst/>
          </a:prstGeom>
        </p:spPr>
        <p:style>
          <a:lnRef idx="1">
            <a:schemeClr val="accent1"/>
          </a:lnRef>
          <a:fillRef idx="0">
            <a:schemeClr val="accent1"/>
          </a:fillRef>
          <a:effectRef idx="0">
            <a:schemeClr val="accent1"/>
          </a:effectRef>
          <a:fontRef idx="minor">
            <a:schemeClr val="tx1"/>
          </a:fontRef>
        </p:style>
      </p:cxnSp>
      <p:sp>
        <p:nvSpPr>
          <p:cNvPr id="99" name="Flowchart: Connector 98">
            <a:extLst>
              <a:ext uri="{FF2B5EF4-FFF2-40B4-BE49-F238E27FC236}">
                <a16:creationId xmlns:a16="http://schemas.microsoft.com/office/drawing/2014/main" id="{19C88D7F-A8BF-DA81-3F69-9A2D7538A8EC}"/>
              </a:ext>
            </a:extLst>
          </p:cNvPr>
          <p:cNvSpPr/>
          <p:nvPr/>
        </p:nvSpPr>
        <p:spPr>
          <a:xfrm>
            <a:off x="581379" y="5306834"/>
            <a:ext cx="745061" cy="214504"/>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400" dirty="0">
                <a:solidFill>
                  <a:schemeClr val="accent1">
                    <a:lumMod val="50000"/>
                  </a:schemeClr>
                </a:solidFill>
                <a:latin typeface="Times New Roman" panose="02020603050405020304" pitchFamily="18" charset="0"/>
                <a:cs typeface="Times New Roman" panose="02020603050405020304" pitchFamily="18" charset="0"/>
              </a:rPr>
              <a:t>Var</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C7AF42B8-7DA7-71F7-C9E4-47177247C843}"/>
              </a:ext>
            </a:extLst>
          </p:cNvPr>
          <p:cNvCxnSpPr/>
          <p:nvPr/>
        </p:nvCxnSpPr>
        <p:spPr>
          <a:xfrm>
            <a:off x="10687758" y="5036950"/>
            <a:ext cx="0" cy="199658"/>
          </a:xfrm>
          <a:prstGeom prst="line">
            <a:avLst/>
          </a:prstGeom>
        </p:spPr>
        <p:style>
          <a:lnRef idx="1">
            <a:schemeClr val="accent1"/>
          </a:lnRef>
          <a:fillRef idx="0">
            <a:schemeClr val="accent1"/>
          </a:fillRef>
          <a:effectRef idx="0">
            <a:schemeClr val="accent1"/>
          </a:effectRef>
          <a:fontRef idx="minor">
            <a:schemeClr val="tx1"/>
          </a:fontRef>
        </p:style>
      </p:cxnSp>
      <p:sp>
        <p:nvSpPr>
          <p:cNvPr id="102" name="Flowchart: Connector 101">
            <a:extLst>
              <a:ext uri="{FF2B5EF4-FFF2-40B4-BE49-F238E27FC236}">
                <a16:creationId xmlns:a16="http://schemas.microsoft.com/office/drawing/2014/main" id="{A48E9775-D467-A7DC-045B-92703B82D8FD}"/>
              </a:ext>
            </a:extLst>
          </p:cNvPr>
          <p:cNvSpPr/>
          <p:nvPr/>
        </p:nvSpPr>
        <p:spPr>
          <a:xfrm>
            <a:off x="10261609" y="5243723"/>
            <a:ext cx="807148" cy="214504"/>
          </a:xfrm>
          <a:prstGeom prst="flowChartConnector">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az-Latn-AZ" sz="1400" dirty="0">
                <a:solidFill>
                  <a:schemeClr val="accent1">
                    <a:lumMod val="50000"/>
                  </a:schemeClr>
                </a:solidFill>
                <a:latin typeface="Times New Roman" panose="02020603050405020304" pitchFamily="18" charset="0"/>
                <a:cs typeface="Times New Roman" panose="02020603050405020304" pitchFamily="18" charset="0"/>
              </a:rPr>
              <a:t>Var</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04" name="Straight Arrow Connector 103">
            <a:extLst>
              <a:ext uri="{FF2B5EF4-FFF2-40B4-BE49-F238E27FC236}">
                <a16:creationId xmlns:a16="http://schemas.microsoft.com/office/drawing/2014/main" id="{75CB2115-8D4E-24DC-9E5F-EFACCC342EEB}"/>
              </a:ext>
            </a:extLst>
          </p:cNvPr>
          <p:cNvCxnSpPr>
            <a:stCxn id="99" idx="4"/>
          </p:cNvCxnSpPr>
          <p:nvPr/>
        </p:nvCxnSpPr>
        <p:spPr>
          <a:xfrm flipH="1">
            <a:off x="953909" y="5521338"/>
            <a:ext cx="1" cy="200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72E1816F-8D28-E70D-0018-7E87845F0116}"/>
              </a:ext>
            </a:extLst>
          </p:cNvPr>
          <p:cNvCxnSpPr>
            <a:cxnSpLocks/>
          </p:cNvCxnSpPr>
          <p:nvPr/>
        </p:nvCxnSpPr>
        <p:spPr>
          <a:xfrm>
            <a:off x="10662360" y="5458227"/>
            <a:ext cx="0" cy="18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EF10B035-9ACF-5B35-2327-9C254DFBA8B6}"/>
              </a:ext>
            </a:extLst>
          </p:cNvPr>
          <p:cNvSpPr/>
          <p:nvPr/>
        </p:nvSpPr>
        <p:spPr>
          <a:xfrm>
            <a:off x="158044" y="5721672"/>
            <a:ext cx="2557283" cy="1136328"/>
          </a:xfrm>
          <a:prstGeom prst="rect">
            <a:avLst/>
          </a:prstGeom>
          <a:solidFill>
            <a:schemeClr val="bg2">
              <a:lumMod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100" dirty="0">
                <a:solidFill>
                  <a:schemeClr val="accent1">
                    <a:lumMod val="50000"/>
                  </a:schemeClr>
                </a:solidFill>
                <a:latin typeface="Times New Roman" panose="02020603050405020304" pitchFamily="18" charset="0"/>
                <a:cs typeface="Times New Roman" panose="02020603050405020304" pitchFamily="18" charset="0"/>
              </a:rPr>
              <a:t>və ya</a:t>
            </a:r>
            <a:endParaRPr lang="en-US" sz="11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3" name="Flowchart: Terminator 112">
            <a:extLst>
              <a:ext uri="{FF2B5EF4-FFF2-40B4-BE49-F238E27FC236}">
                <a16:creationId xmlns:a16="http://schemas.microsoft.com/office/drawing/2014/main" id="{3FD00947-28D3-E8E9-DC6C-8A3E72241D20}"/>
              </a:ext>
            </a:extLst>
          </p:cNvPr>
          <p:cNvSpPr/>
          <p:nvPr/>
        </p:nvSpPr>
        <p:spPr>
          <a:xfrm>
            <a:off x="158044" y="5735842"/>
            <a:ext cx="2506130" cy="407448"/>
          </a:xfrm>
          <a:prstGeom prst="flowChartTerminator">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err="1">
                <a:solidFill>
                  <a:schemeClr val="accent1">
                    <a:lumMod val="50000"/>
                  </a:schemeClr>
                </a:solidFill>
                <a:latin typeface="Times New Roman" panose="02020603050405020304" pitchFamily="18" charset="0"/>
                <a:cs typeface="Times New Roman" panose="02020603050405020304" pitchFamily="18" charset="0"/>
              </a:rPr>
              <a:t>Böyrək</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əvəzedici</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terapiya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Sinif</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IIa</a:t>
            </a:r>
            <a:r>
              <a:rPr lang="en-US" sz="14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115" name="Flowchart: Terminator 114">
            <a:extLst>
              <a:ext uri="{FF2B5EF4-FFF2-40B4-BE49-F238E27FC236}">
                <a16:creationId xmlns:a16="http://schemas.microsoft.com/office/drawing/2014/main" id="{929FB51D-1D86-0880-79F5-C14D57314E8B}"/>
              </a:ext>
            </a:extLst>
          </p:cNvPr>
          <p:cNvSpPr/>
          <p:nvPr/>
        </p:nvSpPr>
        <p:spPr>
          <a:xfrm>
            <a:off x="245705" y="6409208"/>
            <a:ext cx="2398541" cy="356034"/>
          </a:xfrm>
          <a:prstGeom prst="flowChartTerminator">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Poliativ qayğıya diqqət yetirin</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6" name="Rectangle 115">
            <a:extLst>
              <a:ext uri="{FF2B5EF4-FFF2-40B4-BE49-F238E27FC236}">
                <a16:creationId xmlns:a16="http://schemas.microsoft.com/office/drawing/2014/main" id="{38C2133E-76C4-33B7-5B93-C52D806D07DD}"/>
              </a:ext>
            </a:extLst>
          </p:cNvPr>
          <p:cNvSpPr/>
          <p:nvPr/>
        </p:nvSpPr>
        <p:spPr>
          <a:xfrm>
            <a:off x="9223028" y="5621505"/>
            <a:ext cx="2810917" cy="1236495"/>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dirty="0"/>
              <a:t>v</a:t>
            </a:r>
            <a:endParaRPr lang="en-US" dirty="0"/>
          </a:p>
        </p:txBody>
      </p:sp>
      <p:sp>
        <p:nvSpPr>
          <p:cNvPr id="117" name="Flowchart: Terminator 116">
            <a:extLst>
              <a:ext uri="{FF2B5EF4-FFF2-40B4-BE49-F238E27FC236}">
                <a16:creationId xmlns:a16="http://schemas.microsoft.com/office/drawing/2014/main" id="{374D161B-892D-63BC-5B16-9AE2C48CB429}"/>
              </a:ext>
            </a:extLst>
          </p:cNvPr>
          <p:cNvSpPr/>
          <p:nvPr/>
        </p:nvSpPr>
        <p:spPr>
          <a:xfrm>
            <a:off x="9223028" y="5678076"/>
            <a:ext cx="2810920" cy="278053"/>
          </a:xfrm>
          <a:prstGeom prst="flowChartTerminator">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z-Latn-AZ" sz="1200" dirty="0">
                <a:solidFill>
                  <a:schemeClr val="accent1">
                    <a:lumMod val="50000"/>
                  </a:schemeClr>
                </a:solidFill>
                <a:latin typeface="Times New Roman" panose="02020603050405020304" pitchFamily="18" charset="0"/>
                <a:cs typeface="Times New Roman" panose="02020603050405020304" pitchFamily="18" charset="0"/>
              </a:rPr>
              <a:t>Mexaniki cihaz dəstəyi (Sinif IIa)</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8" name="Flowchart: Terminator 117">
            <a:extLst>
              <a:ext uri="{FF2B5EF4-FFF2-40B4-BE49-F238E27FC236}">
                <a16:creationId xmlns:a16="http://schemas.microsoft.com/office/drawing/2014/main" id="{4A10B935-61A6-4709-C3E3-DF31D120EA82}"/>
              </a:ext>
            </a:extLst>
          </p:cNvPr>
          <p:cNvSpPr/>
          <p:nvPr/>
        </p:nvSpPr>
        <p:spPr>
          <a:xfrm>
            <a:off x="9223026" y="6143290"/>
            <a:ext cx="2796472" cy="265918"/>
          </a:xfrm>
          <a:prstGeom prst="flowChartTerminator">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err="1">
                <a:solidFill>
                  <a:schemeClr val="accent1">
                    <a:lumMod val="50000"/>
                  </a:schemeClr>
                </a:solidFill>
                <a:latin typeface="Times New Roman" panose="02020603050405020304" pitchFamily="18" charset="0"/>
                <a:cs typeface="Times New Roman" panose="02020603050405020304" pitchFamily="18" charset="0"/>
              </a:rPr>
              <a:t>Böyrək</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əvəzedici</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terapiya</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Sinif</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IIa</a:t>
            </a:r>
            <a:r>
              <a:rPr lang="en-US" sz="12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119" name="Flowchart: Terminator 118">
            <a:extLst>
              <a:ext uri="{FF2B5EF4-FFF2-40B4-BE49-F238E27FC236}">
                <a16:creationId xmlns:a16="http://schemas.microsoft.com/office/drawing/2014/main" id="{92EE7363-761B-D098-D94E-C0E114DF8486}"/>
              </a:ext>
            </a:extLst>
          </p:cNvPr>
          <p:cNvSpPr/>
          <p:nvPr/>
        </p:nvSpPr>
        <p:spPr>
          <a:xfrm>
            <a:off x="9266851" y="6551541"/>
            <a:ext cx="2723270" cy="228930"/>
          </a:xfrm>
          <a:prstGeom prst="flowChartTerminator">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err="1">
                <a:solidFill>
                  <a:schemeClr val="accent1">
                    <a:lumMod val="50000"/>
                  </a:schemeClr>
                </a:solidFill>
                <a:latin typeface="Times New Roman" panose="02020603050405020304" pitchFamily="18" charset="0"/>
                <a:cs typeface="Times New Roman" panose="02020603050405020304" pitchFamily="18" charset="0"/>
              </a:rPr>
              <a:t>Poliativ</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qayğıya</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diqqət</a:t>
            </a:r>
            <a:r>
              <a:rPr lang="en-US" sz="1200" dirty="0">
                <a:solidFill>
                  <a:schemeClr val="accent1">
                    <a:lumMod val="50000"/>
                  </a:schemeClr>
                </a:solidFill>
                <a:latin typeface="Times New Roman" panose="02020603050405020304" pitchFamily="18" charset="0"/>
                <a:cs typeface="Times New Roman" panose="02020603050405020304" pitchFamily="18" charset="0"/>
              </a:rPr>
              <a:t> </a:t>
            </a:r>
            <a:r>
              <a:rPr lang="en-US" sz="1200" dirty="0" err="1">
                <a:solidFill>
                  <a:schemeClr val="accent1">
                    <a:lumMod val="50000"/>
                  </a:schemeClr>
                </a:solidFill>
                <a:latin typeface="Times New Roman" panose="02020603050405020304" pitchFamily="18" charset="0"/>
                <a:cs typeface="Times New Roman" panose="02020603050405020304" pitchFamily="18" charset="0"/>
              </a:rPr>
              <a:t>yetirin</a:t>
            </a:r>
            <a:endParaRPr lang="en-US" sz="1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4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1000"/>
                                        <p:tgtEl>
                                          <p:spTgt spid="70"/>
                                        </p:tgtEl>
                                      </p:cBhvr>
                                    </p:animEffect>
                                    <p:anim calcmode="lin" valueType="num">
                                      <p:cBhvr>
                                        <p:cTn id="80" dur="1000" fill="hold"/>
                                        <p:tgtEl>
                                          <p:spTgt spid="70"/>
                                        </p:tgtEl>
                                        <p:attrNameLst>
                                          <p:attrName>ppt_x</p:attrName>
                                        </p:attrNameLst>
                                      </p:cBhvr>
                                      <p:tavLst>
                                        <p:tav tm="0">
                                          <p:val>
                                            <p:strVal val="#ppt_x"/>
                                          </p:val>
                                        </p:tav>
                                        <p:tav tm="100000">
                                          <p:val>
                                            <p:strVal val="#ppt_x"/>
                                          </p:val>
                                        </p:tav>
                                      </p:tavLst>
                                    </p:anim>
                                    <p:anim calcmode="lin" valueType="num">
                                      <p:cBhvr>
                                        <p:cTn id="8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1000"/>
                                        <p:tgtEl>
                                          <p:spTgt spid="74"/>
                                        </p:tgtEl>
                                      </p:cBhvr>
                                    </p:animEffect>
                                    <p:anim calcmode="lin" valueType="num">
                                      <p:cBhvr>
                                        <p:cTn id="92" dur="1000" fill="hold"/>
                                        <p:tgtEl>
                                          <p:spTgt spid="74"/>
                                        </p:tgtEl>
                                        <p:attrNameLst>
                                          <p:attrName>ppt_x</p:attrName>
                                        </p:attrNameLst>
                                      </p:cBhvr>
                                      <p:tavLst>
                                        <p:tav tm="0">
                                          <p:val>
                                            <p:strVal val="#ppt_x"/>
                                          </p:val>
                                        </p:tav>
                                        <p:tav tm="100000">
                                          <p:val>
                                            <p:strVal val="#ppt_x"/>
                                          </p:val>
                                        </p:tav>
                                      </p:tavLst>
                                    </p:anim>
                                    <p:anim calcmode="lin" valueType="num">
                                      <p:cBhvr>
                                        <p:cTn id="9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1000"/>
                                        <p:tgtEl>
                                          <p:spTgt spid="77"/>
                                        </p:tgtEl>
                                      </p:cBhvr>
                                    </p:animEffect>
                                    <p:anim calcmode="lin" valueType="num">
                                      <p:cBhvr>
                                        <p:cTn id="99" dur="1000" fill="hold"/>
                                        <p:tgtEl>
                                          <p:spTgt spid="77"/>
                                        </p:tgtEl>
                                        <p:attrNameLst>
                                          <p:attrName>ppt_x</p:attrName>
                                        </p:attrNameLst>
                                      </p:cBhvr>
                                      <p:tavLst>
                                        <p:tav tm="0">
                                          <p:val>
                                            <p:strVal val="#ppt_x"/>
                                          </p:val>
                                        </p:tav>
                                        <p:tav tm="100000">
                                          <p:val>
                                            <p:strVal val="#ppt_x"/>
                                          </p:val>
                                        </p:tav>
                                      </p:tavLst>
                                    </p:anim>
                                    <p:anim calcmode="lin" valueType="num">
                                      <p:cBhvr>
                                        <p:cTn id="10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1000"/>
                                        <p:tgtEl>
                                          <p:spTgt spid="37"/>
                                        </p:tgtEl>
                                      </p:cBhvr>
                                    </p:animEffect>
                                    <p:anim calcmode="lin" valueType="num">
                                      <p:cBhvr>
                                        <p:cTn id="128" dur="1000" fill="hold"/>
                                        <p:tgtEl>
                                          <p:spTgt spid="37"/>
                                        </p:tgtEl>
                                        <p:attrNameLst>
                                          <p:attrName>ppt_x</p:attrName>
                                        </p:attrNameLst>
                                      </p:cBhvr>
                                      <p:tavLst>
                                        <p:tav tm="0">
                                          <p:val>
                                            <p:strVal val="#ppt_x"/>
                                          </p:val>
                                        </p:tav>
                                        <p:tav tm="100000">
                                          <p:val>
                                            <p:strVal val="#ppt_x"/>
                                          </p:val>
                                        </p:tav>
                                      </p:tavLst>
                                    </p:anim>
                                    <p:anim calcmode="lin" valueType="num">
                                      <p:cBhvr>
                                        <p:cTn id="1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1000"/>
                                        <p:tgtEl>
                                          <p:spTgt spid="43"/>
                                        </p:tgtEl>
                                      </p:cBhvr>
                                    </p:animEffect>
                                    <p:anim calcmode="lin" valueType="num">
                                      <p:cBhvr>
                                        <p:cTn id="140" dur="1000" fill="hold"/>
                                        <p:tgtEl>
                                          <p:spTgt spid="43"/>
                                        </p:tgtEl>
                                        <p:attrNameLst>
                                          <p:attrName>ppt_x</p:attrName>
                                        </p:attrNameLst>
                                      </p:cBhvr>
                                      <p:tavLst>
                                        <p:tav tm="0">
                                          <p:val>
                                            <p:strVal val="#ppt_x"/>
                                          </p:val>
                                        </p:tav>
                                        <p:tav tm="100000">
                                          <p:val>
                                            <p:strVal val="#ppt_x"/>
                                          </p:val>
                                        </p:tav>
                                      </p:tavLst>
                                    </p:anim>
                                    <p:anim calcmode="lin" valueType="num">
                                      <p:cBhvr>
                                        <p:cTn id="14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9"/>
                                        </p:tgtEl>
                                        <p:attrNameLst>
                                          <p:attrName>style.visibility</p:attrName>
                                        </p:attrNameLst>
                                      </p:cBhvr>
                                      <p:to>
                                        <p:strVal val="visible"/>
                                      </p:to>
                                    </p:set>
                                    <p:animEffect transition="in" filter="fade">
                                      <p:cBhvr>
                                        <p:cTn id="146" dur="500"/>
                                        <p:tgtEl>
                                          <p:spTgt spid="79"/>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81"/>
                                        </p:tgtEl>
                                        <p:attrNameLst>
                                          <p:attrName>style.visibility</p:attrName>
                                        </p:attrNameLst>
                                      </p:cBhvr>
                                      <p:to>
                                        <p:strVal val="visible"/>
                                      </p:to>
                                    </p:set>
                                    <p:animEffect transition="in" filter="fade">
                                      <p:cBhvr>
                                        <p:cTn id="151" dur="1000"/>
                                        <p:tgtEl>
                                          <p:spTgt spid="81"/>
                                        </p:tgtEl>
                                      </p:cBhvr>
                                    </p:animEffect>
                                    <p:anim calcmode="lin" valueType="num">
                                      <p:cBhvr>
                                        <p:cTn id="152" dur="1000" fill="hold"/>
                                        <p:tgtEl>
                                          <p:spTgt spid="81"/>
                                        </p:tgtEl>
                                        <p:attrNameLst>
                                          <p:attrName>ppt_x</p:attrName>
                                        </p:attrNameLst>
                                      </p:cBhvr>
                                      <p:tavLst>
                                        <p:tav tm="0">
                                          <p:val>
                                            <p:strVal val="#ppt_x"/>
                                          </p:val>
                                        </p:tav>
                                        <p:tav tm="100000">
                                          <p:val>
                                            <p:strVal val="#ppt_x"/>
                                          </p:val>
                                        </p:tav>
                                      </p:tavLst>
                                    </p:anim>
                                    <p:anim calcmode="lin" valueType="num">
                                      <p:cBhvr>
                                        <p:cTn id="15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fade">
                                      <p:cBhvr>
                                        <p:cTn id="158" dur="500"/>
                                        <p:tgtEl>
                                          <p:spTgt spid="83"/>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84"/>
                                        </p:tgtEl>
                                        <p:attrNameLst>
                                          <p:attrName>style.visibility</p:attrName>
                                        </p:attrNameLst>
                                      </p:cBhvr>
                                      <p:to>
                                        <p:strVal val="visible"/>
                                      </p:to>
                                    </p:set>
                                    <p:animEffect transition="in" filter="fade">
                                      <p:cBhvr>
                                        <p:cTn id="163" dur="1000"/>
                                        <p:tgtEl>
                                          <p:spTgt spid="84"/>
                                        </p:tgtEl>
                                      </p:cBhvr>
                                    </p:animEffect>
                                    <p:anim calcmode="lin" valueType="num">
                                      <p:cBhvr>
                                        <p:cTn id="164" dur="1000" fill="hold"/>
                                        <p:tgtEl>
                                          <p:spTgt spid="84"/>
                                        </p:tgtEl>
                                        <p:attrNameLst>
                                          <p:attrName>ppt_x</p:attrName>
                                        </p:attrNameLst>
                                      </p:cBhvr>
                                      <p:tavLst>
                                        <p:tav tm="0">
                                          <p:val>
                                            <p:strVal val="#ppt_x"/>
                                          </p:val>
                                        </p:tav>
                                        <p:tav tm="100000">
                                          <p:val>
                                            <p:strVal val="#ppt_x"/>
                                          </p:val>
                                        </p:tav>
                                      </p:tavLst>
                                    </p:anim>
                                    <p:anim calcmode="lin" valueType="num">
                                      <p:cBhvr>
                                        <p:cTn id="16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86"/>
                                        </p:tgtEl>
                                        <p:attrNameLst>
                                          <p:attrName>style.visibility</p:attrName>
                                        </p:attrNameLst>
                                      </p:cBhvr>
                                      <p:to>
                                        <p:strVal val="visible"/>
                                      </p:to>
                                    </p:set>
                                    <p:animEffect transition="in" filter="fade">
                                      <p:cBhvr>
                                        <p:cTn id="170" dur="500"/>
                                        <p:tgtEl>
                                          <p:spTgt spid="86"/>
                                        </p:tgtEl>
                                      </p:cBhvr>
                                    </p:animEffect>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87"/>
                                        </p:tgtEl>
                                        <p:attrNameLst>
                                          <p:attrName>style.visibility</p:attrName>
                                        </p:attrNameLst>
                                      </p:cBhvr>
                                      <p:to>
                                        <p:strVal val="visible"/>
                                      </p:to>
                                    </p:set>
                                    <p:animEffect transition="in" filter="fade">
                                      <p:cBhvr>
                                        <p:cTn id="175" dur="1000"/>
                                        <p:tgtEl>
                                          <p:spTgt spid="87"/>
                                        </p:tgtEl>
                                      </p:cBhvr>
                                    </p:animEffect>
                                    <p:anim calcmode="lin" valueType="num">
                                      <p:cBhvr>
                                        <p:cTn id="176" dur="1000" fill="hold"/>
                                        <p:tgtEl>
                                          <p:spTgt spid="87"/>
                                        </p:tgtEl>
                                        <p:attrNameLst>
                                          <p:attrName>ppt_x</p:attrName>
                                        </p:attrNameLst>
                                      </p:cBhvr>
                                      <p:tavLst>
                                        <p:tav tm="0">
                                          <p:val>
                                            <p:strVal val="#ppt_x"/>
                                          </p:val>
                                        </p:tav>
                                        <p:tav tm="100000">
                                          <p:val>
                                            <p:strVal val="#ppt_x"/>
                                          </p:val>
                                        </p:tav>
                                      </p:tavLst>
                                    </p:anim>
                                    <p:anim calcmode="lin" valueType="num">
                                      <p:cBhvr>
                                        <p:cTn id="17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60"/>
                                        </p:tgtEl>
                                        <p:attrNameLst>
                                          <p:attrName>style.visibility</p:attrName>
                                        </p:attrNameLst>
                                      </p:cBhvr>
                                      <p:to>
                                        <p:strVal val="visible"/>
                                      </p:to>
                                    </p:set>
                                    <p:animEffect transition="in" filter="fade">
                                      <p:cBhvr>
                                        <p:cTn id="182" dur="500"/>
                                        <p:tgtEl>
                                          <p:spTgt spid="6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62"/>
                                        </p:tgtEl>
                                        <p:attrNameLst>
                                          <p:attrName>style.visibility</p:attrName>
                                        </p:attrNameLst>
                                      </p:cBhvr>
                                      <p:to>
                                        <p:strVal val="visible"/>
                                      </p:to>
                                    </p:set>
                                    <p:animEffect transition="in" filter="fade">
                                      <p:cBhvr>
                                        <p:cTn id="187" dur="500"/>
                                        <p:tgtEl>
                                          <p:spTgt spid="62"/>
                                        </p:tgtEl>
                                      </p:cBhvr>
                                    </p:animEffect>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grpId="0" nodeType="click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fade">
                                      <p:cBhvr>
                                        <p:cTn id="192" dur="1000"/>
                                        <p:tgtEl>
                                          <p:spTgt spid="55"/>
                                        </p:tgtEl>
                                      </p:cBhvr>
                                    </p:animEffect>
                                    <p:anim calcmode="lin" valueType="num">
                                      <p:cBhvr>
                                        <p:cTn id="193" dur="1000" fill="hold"/>
                                        <p:tgtEl>
                                          <p:spTgt spid="55"/>
                                        </p:tgtEl>
                                        <p:attrNameLst>
                                          <p:attrName>ppt_x</p:attrName>
                                        </p:attrNameLst>
                                      </p:cBhvr>
                                      <p:tavLst>
                                        <p:tav tm="0">
                                          <p:val>
                                            <p:strVal val="#ppt_x"/>
                                          </p:val>
                                        </p:tav>
                                        <p:tav tm="100000">
                                          <p:val>
                                            <p:strVal val="#ppt_x"/>
                                          </p:val>
                                        </p:tav>
                                      </p:tavLst>
                                    </p:anim>
                                    <p:anim calcmode="lin" valueType="num">
                                      <p:cBhvr>
                                        <p:cTn id="19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childTnLst>
                                    <p:set>
                                      <p:cBhvr>
                                        <p:cTn id="198" dur="1" fill="hold">
                                          <p:stCondLst>
                                            <p:cond delay="0"/>
                                          </p:stCondLst>
                                        </p:cTn>
                                        <p:tgtEl>
                                          <p:spTgt spid="54"/>
                                        </p:tgtEl>
                                        <p:attrNameLst>
                                          <p:attrName>style.visibility</p:attrName>
                                        </p:attrNameLst>
                                      </p:cBhvr>
                                      <p:to>
                                        <p:strVal val="visible"/>
                                      </p:to>
                                    </p:set>
                                    <p:animEffect transition="in" filter="fade">
                                      <p:cBhvr>
                                        <p:cTn id="199" dur="1000"/>
                                        <p:tgtEl>
                                          <p:spTgt spid="54"/>
                                        </p:tgtEl>
                                      </p:cBhvr>
                                    </p:animEffect>
                                    <p:anim calcmode="lin" valueType="num">
                                      <p:cBhvr>
                                        <p:cTn id="200" dur="1000" fill="hold"/>
                                        <p:tgtEl>
                                          <p:spTgt spid="54"/>
                                        </p:tgtEl>
                                        <p:attrNameLst>
                                          <p:attrName>ppt_x</p:attrName>
                                        </p:attrNameLst>
                                      </p:cBhvr>
                                      <p:tavLst>
                                        <p:tav tm="0">
                                          <p:val>
                                            <p:strVal val="#ppt_x"/>
                                          </p:val>
                                        </p:tav>
                                        <p:tav tm="100000">
                                          <p:val>
                                            <p:strVal val="#ppt_x"/>
                                          </p:val>
                                        </p:tav>
                                      </p:tavLst>
                                    </p:anim>
                                    <p:anim calcmode="lin" valueType="num">
                                      <p:cBhvr>
                                        <p:cTn id="20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64"/>
                                        </p:tgtEl>
                                        <p:attrNameLst>
                                          <p:attrName>style.visibility</p:attrName>
                                        </p:attrNameLst>
                                      </p:cBhvr>
                                      <p:to>
                                        <p:strVal val="visible"/>
                                      </p:to>
                                    </p:set>
                                    <p:animEffect transition="in" filter="fade">
                                      <p:cBhvr>
                                        <p:cTn id="211" dur="500"/>
                                        <p:tgtEl>
                                          <p:spTgt spid="64"/>
                                        </p:tgtEl>
                                      </p:cBhvr>
                                    </p:animEffect>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88"/>
                                        </p:tgtEl>
                                        <p:attrNameLst>
                                          <p:attrName>style.visibility</p:attrName>
                                        </p:attrNameLst>
                                      </p:cBhvr>
                                      <p:to>
                                        <p:strVal val="visible"/>
                                      </p:to>
                                    </p:set>
                                    <p:animEffect transition="in" filter="fade">
                                      <p:cBhvr>
                                        <p:cTn id="216" dur="1000"/>
                                        <p:tgtEl>
                                          <p:spTgt spid="88"/>
                                        </p:tgtEl>
                                      </p:cBhvr>
                                    </p:animEffect>
                                    <p:anim calcmode="lin" valueType="num">
                                      <p:cBhvr>
                                        <p:cTn id="217" dur="1000" fill="hold"/>
                                        <p:tgtEl>
                                          <p:spTgt spid="88"/>
                                        </p:tgtEl>
                                        <p:attrNameLst>
                                          <p:attrName>ppt_x</p:attrName>
                                        </p:attrNameLst>
                                      </p:cBhvr>
                                      <p:tavLst>
                                        <p:tav tm="0">
                                          <p:val>
                                            <p:strVal val="#ppt_x"/>
                                          </p:val>
                                        </p:tav>
                                        <p:tav tm="100000">
                                          <p:val>
                                            <p:strVal val="#ppt_x"/>
                                          </p:val>
                                        </p:tav>
                                      </p:tavLst>
                                    </p:anim>
                                    <p:anim calcmode="lin" valueType="num">
                                      <p:cBhvr>
                                        <p:cTn id="21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90"/>
                                        </p:tgtEl>
                                        <p:attrNameLst>
                                          <p:attrName>style.visibility</p:attrName>
                                        </p:attrNameLst>
                                      </p:cBhvr>
                                      <p:to>
                                        <p:strVal val="visible"/>
                                      </p:to>
                                    </p:set>
                                    <p:animEffect transition="in" filter="fade">
                                      <p:cBhvr>
                                        <p:cTn id="223" dur="500"/>
                                        <p:tgtEl>
                                          <p:spTgt spid="90"/>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92"/>
                                        </p:tgtEl>
                                        <p:attrNameLst>
                                          <p:attrName>style.visibility</p:attrName>
                                        </p:attrNameLst>
                                      </p:cBhvr>
                                      <p:to>
                                        <p:strVal val="visible"/>
                                      </p:to>
                                    </p:set>
                                    <p:animEffect transition="in" filter="fade">
                                      <p:cBhvr>
                                        <p:cTn id="228" dur="500"/>
                                        <p:tgtEl>
                                          <p:spTgt spid="92"/>
                                        </p:tgtEl>
                                      </p:cBhvr>
                                    </p:animEffect>
                                  </p:childTnLst>
                                </p:cTn>
                              </p:par>
                            </p:childTnLst>
                          </p:cTn>
                        </p:par>
                      </p:childTnLst>
                    </p:cTn>
                  </p:par>
                  <p:par>
                    <p:cTn id="229" fill="hold">
                      <p:stCondLst>
                        <p:cond delay="indefinite"/>
                      </p:stCondLst>
                      <p:childTnLst>
                        <p:par>
                          <p:cTn id="230" fill="hold">
                            <p:stCondLst>
                              <p:cond delay="0"/>
                            </p:stCondLst>
                            <p:childTnLst>
                              <p:par>
                                <p:cTn id="231" presetID="42" presetClass="entr" presetSubtype="0" fill="hold" grpId="0" nodeType="clickEffect">
                                  <p:stCondLst>
                                    <p:cond delay="0"/>
                                  </p:stCondLst>
                                  <p:childTnLst>
                                    <p:set>
                                      <p:cBhvr>
                                        <p:cTn id="232" dur="1" fill="hold">
                                          <p:stCondLst>
                                            <p:cond delay="0"/>
                                          </p:stCondLst>
                                        </p:cTn>
                                        <p:tgtEl>
                                          <p:spTgt spid="94"/>
                                        </p:tgtEl>
                                        <p:attrNameLst>
                                          <p:attrName>style.visibility</p:attrName>
                                        </p:attrNameLst>
                                      </p:cBhvr>
                                      <p:to>
                                        <p:strVal val="visible"/>
                                      </p:to>
                                    </p:set>
                                    <p:animEffect transition="in" filter="fade">
                                      <p:cBhvr>
                                        <p:cTn id="233" dur="1000"/>
                                        <p:tgtEl>
                                          <p:spTgt spid="94"/>
                                        </p:tgtEl>
                                      </p:cBhvr>
                                    </p:animEffect>
                                    <p:anim calcmode="lin" valueType="num">
                                      <p:cBhvr>
                                        <p:cTn id="234" dur="1000" fill="hold"/>
                                        <p:tgtEl>
                                          <p:spTgt spid="94"/>
                                        </p:tgtEl>
                                        <p:attrNameLst>
                                          <p:attrName>ppt_x</p:attrName>
                                        </p:attrNameLst>
                                      </p:cBhvr>
                                      <p:tavLst>
                                        <p:tav tm="0">
                                          <p:val>
                                            <p:strVal val="#ppt_x"/>
                                          </p:val>
                                        </p:tav>
                                        <p:tav tm="100000">
                                          <p:val>
                                            <p:strVal val="#ppt_x"/>
                                          </p:val>
                                        </p:tav>
                                      </p:tavLst>
                                    </p:anim>
                                    <p:anim calcmode="lin" valueType="num">
                                      <p:cBhvr>
                                        <p:cTn id="235"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42" presetClass="entr" presetSubtype="0" fill="hold" grpId="0" nodeType="clickEffect">
                                  <p:stCondLst>
                                    <p:cond delay="0"/>
                                  </p:stCondLst>
                                  <p:childTnLst>
                                    <p:set>
                                      <p:cBhvr>
                                        <p:cTn id="239" dur="1" fill="hold">
                                          <p:stCondLst>
                                            <p:cond delay="0"/>
                                          </p:stCondLst>
                                        </p:cTn>
                                        <p:tgtEl>
                                          <p:spTgt spid="96"/>
                                        </p:tgtEl>
                                        <p:attrNameLst>
                                          <p:attrName>style.visibility</p:attrName>
                                        </p:attrNameLst>
                                      </p:cBhvr>
                                      <p:to>
                                        <p:strVal val="visible"/>
                                      </p:to>
                                    </p:set>
                                    <p:animEffect transition="in" filter="fade">
                                      <p:cBhvr>
                                        <p:cTn id="240" dur="1000"/>
                                        <p:tgtEl>
                                          <p:spTgt spid="96"/>
                                        </p:tgtEl>
                                      </p:cBhvr>
                                    </p:animEffect>
                                    <p:anim calcmode="lin" valueType="num">
                                      <p:cBhvr>
                                        <p:cTn id="241" dur="1000" fill="hold"/>
                                        <p:tgtEl>
                                          <p:spTgt spid="96"/>
                                        </p:tgtEl>
                                        <p:attrNameLst>
                                          <p:attrName>ppt_x</p:attrName>
                                        </p:attrNameLst>
                                      </p:cBhvr>
                                      <p:tavLst>
                                        <p:tav tm="0">
                                          <p:val>
                                            <p:strVal val="#ppt_x"/>
                                          </p:val>
                                        </p:tav>
                                        <p:tav tm="100000">
                                          <p:val>
                                            <p:strVal val="#ppt_x"/>
                                          </p:val>
                                        </p:tav>
                                      </p:tavLst>
                                    </p:anim>
                                    <p:anim calcmode="lin" valueType="num">
                                      <p:cBhvr>
                                        <p:cTn id="24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98"/>
                                        </p:tgtEl>
                                        <p:attrNameLst>
                                          <p:attrName>style.visibility</p:attrName>
                                        </p:attrNameLst>
                                      </p:cBhvr>
                                      <p:to>
                                        <p:strVal val="visible"/>
                                      </p:to>
                                    </p:set>
                                    <p:animEffect transition="in" filter="fade">
                                      <p:cBhvr>
                                        <p:cTn id="247" dur="500"/>
                                        <p:tgtEl>
                                          <p:spTgt spid="98"/>
                                        </p:tgtEl>
                                      </p:cBhvr>
                                    </p:animEffect>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grpId="0" nodeType="clickEffect">
                                  <p:stCondLst>
                                    <p:cond delay="0"/>
                                  </p:stCondLst>
                                  <p:childTnLst>
                                    <p:set>
                                      <p:cBhvr>
                                        <p:cTn id="251" dur="1" fill="hold">
                                          <p:stCondLst>
                                            <p:cond delay="0"/>
                                          </p:stCondLst>
                                        </p:cTn>
                                        <p:tgtEl>
                                          <p:spTgt spid="99"/>
                                        </p:tgtEl>
                                        <p:attrNameLst>
                                          <p:attrName>style.visibility</p:attrName>
                                        </p:attrNameLst>
                                      </p:cBhvr>
                                      <p:to>
                                        <p:strVal val="visible"/>
                                      </p:to>
                                    </p:set>
                                    <p:animEffect transition="in" filter="fade">
                                      <p:cBhvr>
                                        <p:cTn id="252" dur="1000"/>
                                        <p:tgtEl>
                                          <p:spTgt spid="99"/>
                                        </p:tgtEl>
                                      </p:cBhvr>
                                    </p:animEffect>
                                    <p:anim calcmode="lin" valueType="num">
                                      <p:cBhvr>
                                        <p:cTn id="253" dur="1000" fill="hold"/>
                                        <p:tgtEl>
                                          <p:spTgt spid="99"/>
                                        </p:tgtEl>
                                        <p:attrNameLst>
                                          <p:attrName>ppt_x</p:attrName>
                                        </p:attrNameLst>
                                      </p:cBhvr>
                                      <p:tavLst>
                                        <p:tav tm="0">
                                          <p:val>
                                            <p:strVal val="#ppt_x"/>
                                          </p:val>
                                        </p:tav>
                                        <p:tav tm="100000">
                                          <p:val>
                                            <p:strVal val="#ppt_x"/>
                                          </p:val>
                                        </p:tav>
                                      </p:tavLst>
                                    </p:anim>
                                    <p:anim calcmode="lin" valueType="num">
                                      <p:cBhvr>
                                        <p:cTn id="25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nodeType="clickEffect">
                                  <p:stCondLst>
                                    <p:cond delay="0"/>
                                  </p:stCondLst>
                                  <p:childTnLst>
                                    <p:set>
                                      <p:cBhvr>
                                        <p:cTn id="258" dur="1" fill="hold">
                                          <p:stCondLst>
                                            <p:cond delay="0"/>
                                          </p:stCondLst>
                                        </p:cTn>
                                        <p:tgtEl>
                                          <p:spTgt spid="104"/>
                                        </p:tgtEl>
                                        <p:attrNameLst>
                                          <p:attrName>style.visibility</p:attrName>
                                        </p:attrNameLst>
                                      </p:cBhvr>
                                      <p:to>
                                        <p:strVal val="visible"/>
                                      </p:to>
                                    </p:set>
                                    <p:animEffect transition="in" filter="fade">
                                      <p:cBhvr>
                                        <p:cTn id="259" dur="500"/>
                                        <p:tgtEl>
                                          <p:spTgt spid="104"/>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112"/>
                                        </p:tgtEl>
                                        <p:attrNameLst>
                                          <p:attrName>style.visibility</p:attrName>
                                        </p:attrNameLst>
                                      </p:cBhvr>
                                      <p:to>
                                        <p:strVal val="visible"/>
                                      </p:to>
                                    </p:set>
                                    <p:animEffect transition="in" filter="fade">
                                      <p:cBhvr>
                                        <p:cTn id="264" dur="500"/>
                                        <p:tgtEl>
                                          <p:spTgt spid="112"/>
                                        </p:tgtEl>
                                      </p:cBhvr>
                                    </p:animEffect>
                                  </p:childTnLst>
                                </p:cTn>
                              </p:par>
                            </p:childTnLst>
                          </p:cTn>
                        </p:par>
                      </p:childTnLst>
                    </p:cTn>
                  </p:par>
                  <p:par>
                    <p:cTn id="265" fill="hold">
                      <p:stCondLst>
                        <p:cond delay="indefinite"/>
                      </p:stCondLst>
                      <p:childTnLst>
                        <p:par>
                          <p:cTn id="266" fill="hold">
                            <p:stCondLst>
                              <p:cond delay="0"/>
                            </p:stCondLst>
                            <p:childTnLst>
                              <p:par>
                                <p:cTn id="267" presetID="42" presetClass="entr" presetSubtype="0" fill="hold" grpId="0" nodeType="clickEffect">
                                  <p:stCondLst>
                                    <p:cond delay="0"/>
                                  </p:stCondLst>
                                  <p:childTnLst>
                                    <p:set>
                                      <p:cBhvr>
                                        <p:cTn id="268" dur="1" fill="hold">
                                          <p:stCondLst>
                                            <p:cond delay="0"/>
                                          </p:stCondLst>
                                        </p:cTn>
                                        <p:tgtEl>
                                          <p:spTgt spid="113"/>
                                        </p:tgtEl>
                                        <p:attrNameLst>
                                          <p:attrName>style.visibility</p:attrName>
                                        </p:attrNameLst>
                                      </p:cBhvr>
                                      <p:to>
                                        <p:strVal val="visible"/>
                                      </p:to>
                                    </p:set>
                                    <p:animEffect transition="in" filter="fade">
                                      <p:cBhvr>
                                        <p:cTn id="269" dur="1000"/>
                                        <p:tgtEl>
                                          <p:spTgt spid="113"/>
                                        </p:tgtEl>
                                      </p:cBhvr>
                                    </p:animEffect>
                                    <p:anim calcmode="lin" valueType="num">
                                      <p:cBhvr>
                                        <p:cTn id="270" dur="1000" fill="hold"/>
                                        <p:tgtEl>
                                          <p:spTgt spid="113"/>
                                        </p:tgtEl>
                                        <p:attrNameLst>
                                          <p:attrName>ppt_x</p:attrName>
                                        </p:attrNameLst>
                                      </p:cBhvr>
                                      <p:tavLst>
                                        <p:tav tm="0">
                                          <p:val>
                                            <p:strVal val="#ppt_x"/>
                                          </p:val>
                                        </p:tav>
                                        <p:tav tm="100000">
                                          <p:val>
                                            <p:strVal val="#ppt_x"/>
                                          </p:val>
                                        </p:tav>
                                      </p:tavLst>
                                    </p:anim>
                                    <p:anim calcmode="lin" valueType="num">
                                      <p:cBhvr>
                                        <p:cTn id="271"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42" presetClass="entr" presetSubtype="0" fill="hold" grpId="0" nodeType="clickEffect">
                                  <p:stCondLst>
                                    <p:cond delay="0"/>
                                  </p:stCondLst>
                                  <p:childTnLst>
                                    <p:set>
                                      <p:cBhvr>
                                        <p:cTn id="275" dur="1" fill="hold">
                                          <p:stCondLst>
                                            <p:cond delay="0"/>
                                          </p:stCondLst>
                                        </p:cTn>
                                        <p:tgtEl>
                                          <p:spTgt spid="115"/>
                                        </p:tgtEl>
                                        <p:attrNameLst>
                                          <p:attrName>style.visibility</p:attrName>
                                        </p:attrNameLst>
                                      </p:cBhvr>
                                      <p:to>
                                        <p:strVal val="visible"/>
                                      </p:to>
                                    </p:set>
                                    <p:animEffect transition="in" filter="fade">
                                      <p:cBhvr>
                                        <p:cTn id="276" dur="1000"/>
                                        <p:tgtEl>
                                          <p:spTgt spid="115"/>
                                        </p:tgtEl>
                                      </p:cBhvr>
                                    </p:animEffect>
                                    <p:anim calcmode="lin" valueType="num">
                                      <p:cBhvr>
                                        <p:cTn id="277" dur="1000" fill="hold"/>
                                        <p:tgtEl>
                                          <p:spTgt spid="115"/>
                                        </p:tgtEl>
                                        <p:attrNameLst>
                                          <p:attrName>ppt_x</p:attrName>
                                        </p:attrNameLst>
                                      </p:cBhvr>
                                      <p:tavLst>
                                        <p:tav tm="0">
                                          <p:val>
                                            <p:strVal val="#ppt_x"/>
                                          </p:val>
                                        </p:tav>
                                        <p:tav tm="100000">
                                          <p:val>
                                            <p:strVal val="#ppt_x"/>
                                          </p:val>
                                        </p:tav>
                                      </p:tavLst>
                                    </p:anim>
                                    <p:anim calcmode="lin" valueType="num">
                                      <p:cBhvr>
                                        <p:cTn id="278"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nodeType="clickEffect">
                                  <p:stCondLst>
                                    <p:cond delay="0"/>
                                  </p:stCondLst>
                                  <p:childTnLst>
                                    <p:set>
                                      <p:cBhvr>
                                        <p:cTn id="282" dur="1" fill="hold">
                                          <p:stCondLst>
                                            <p:cond delay="0"/>
                                          </p:stCondLst>
                                        </p:cTn>
                                        <p:tgtEl>
                                          <p:spTgt spid="101"/>
                                        </p:tgtEl>
                                        <p:attrNameLst>
                                          <p:attrName>style.visibility</p:attrName>
                                        </p:attrNameLst>
                                      </p:cBhvr>
                                      <p:to>
                                        <p:strVal val="visible"/>
                                      </p:to>
                                    </p:set>
                                    <p:animEffect transition="in" filter="fade">
                                      <p:cBhvr>
                                        <p:cTn id="283" dur="500"/>
                                        <p:tgtEl>
                                          <p:spTgt spid="101"/>
                                        </p:tgtEl>
                                      </p:cBhvr>
                                    </p:animEffect>
                                  </p:childTnLst>
                                </p:cTn>
                              </p:par>
                            </p:childTnLst>
                          </p:cTn>
                        </p:par>
                      </p:childTnLst>
                    </p:cTn>
                  </p:par>
                  <p:par>
                    <p:cTn id="284" fill="hold">
                      <p:stCondLst>
                        <p:cond delay="indefinite"/>
                      </p:stCondLst>
                      <p:childTnLst>
                        <p:par>
                          <p:cTn id="285" fill="hold">
                            <p:stCondLst>
                              <p:cond delay="0"/>
                            </p:stCondLst>
                            <p:childTnLst>
                              <p:par>
                                <p:cTn id="286" presetID="42" presetClass="entr" presetSubtype="0" fill="hold" grpId="0" nodeType="clickEffect">
                                  <p:stCondLst>
                                    <p:cond delay="0"/>
                                  </p:stCondLst>
                                  <p:childTnLst>
                                    <p:set>
                                      <p:cBhvr>
                                        <p:cTn id="287" dur="1" fill="hold">
                                          <p:stCondLst>
                                            <p:cond delay="0"/>
                                          </p:stCondLst>
                                        </p:cTn>
                                        <p:tgtEl>
                                          <p:spTgt spid="102"/>
                                        </p:tgtEl>
                                        <p:attrNameLst>
                                          <p:attrName>style.visibility</p:attrName>
                                        </p:attrNameLst>
                                      </p:cBhvr>
                                      <p:to>
                                        <p:strVal val="visible"/>
                                      </p:to>
                                    </p:set>
                                    <p:animEffect transition="in" filter="fade">
                                      <p:cBhvr>
                                        <p:cTn id="288" dur="1000"/>
                                        <p:tgtEl>
                                          <p:spTgt spid="102"/>
                                        </p:tgtEl>
                                      </p:cBhvr>
                                    </p:animEffect>
                                    <p:anim calcmode="lin" valueType="num">
                                      <p:cBhvr>
                                        <p:cTn id="289" dur="1000" fill="hold"/>
                                        <p:tgtEl>
                                          <p:spTgt spid="102"/>
                                        </p:tgtEl>
                                        <p:attrNameLst>
                                          <p:attrName>ppt_x</p:attrName>
                                        </p:attrNameLst>
                                      </p:cBhvr>
                                      <p:tavLst>
                                        <p:tav tm="0">
                                          <p:val>
                                            <p:strVal val="#ppt_x"/>
                                          </p:val>
                                        </p:tav>
                                        <p:tav tm="100000">
                                          <p:val>
                                            <p:strVal val="#ppt_x"/>
                                          </p:val>
                                        </p:tav>
                                      </p:tavLst>
                                    </p:anim>
                                    <p:anim calcmode="lin" valueType="num">
                                      <p:cBhvr>
                                        <p:cTn id="290"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106"/>
                                        </p:tgtEl>
                                        <p:attrNameLst>
                                          <p:attrName>style.visibility</p:attrName>
                                        </p:attrNameLst>
                                      </p:cBhvr>
                                      <p:to>
                                        <p:strVal val="visible"/>
                                      </p:to>
                                    </p:set>
                                    <p:animEffect transition="in" filter="fade">
                                      <p:cBhvr>
                                        <p:cTn id="295" dur="500"/>
                                        <p:tgtEl>
                                          <p:spTgt spid="106"/>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0" nodeType="clickEffect">
                                  <p:stCondLst>
                                    <p:cond delay="0"/>
                                  </p:stCondLst>
                                  <p:childTnLst>
                                    <p:set>
                                      <p:cBhvr>
                                        <p:cTn id="299" dur="1" fill="hold">
                                          <p:stCondLst>
                                            <p:cond delay="0"/>
                                          </p:stCondLst>
                                        </p:cTn>
                                        <p:tgtEl>
                                          <p:spTgt spid="116"/>
                                        </p:tgtEl>
                                        <p:attrNameLst>
                                          <p:attrName>style.visibility</p:attrName>
                                        </p:attrNameLst>
                                      </p:cBhvr>
                                      <p:to>
                                        <p:strVal val="visible"/>
                                      </p:to>
                                    </p:set>
                                    <p:animEffect transition="in" filter="fade">
                                      <p:cBhvr>
                                        <p:cTn id="300" dur="500"/>
                                        <p:tgtEl>
                                          <p:spTgt spid="116"/>
                                        </p:tgtEl>
                                      </p:cBhvr>
                                    </p:animEffect>
                                  </p:childTnLst>
                                </p:cTn>
                              </p:par>
                            </p:childTnLst>
                          </p:cTn>
                        </p:par>
                      </p:childTnLst>
                    </p:cTn>
                  </p:par>
                  <p:par>
                    <p:cTn id="301" fill="hold">
                      <p:stCondLst>
                        <p:cond delay="indefinite"/>
                      </p:stCondLst>
                      <p:childTnLst>
                        <p:par>
                          <p:cTn id="302" fill="hold">
                            <p:stCondLst>
                              <p:cond delay="0"/>
                            </p:stCondLst>
                            <p:childTnLst>
                              <p:par>
                                <p:cTn id="303" presetID="42" presetClass="entr" presetSubtype="0" fill="hold" grpId="0" nodeType="clickEffect">
                                  <p:stCondLst>
                                    <p:cond delay="0"/>
                                  </p:stCondLst>
                                  <p:childTnLst>
                                    <p:set>
                                      <p:cBhvr>
                                        <p:cTn id="304" dur="1" fill="hold">
                                          <p:stCondLst>
                                            <p:cond delay="0"/>
                                          </p:stCondLst>
                                        </p:cTn>
                                        <p:tgtEl>
                                          <p:spTgt spid="117"/>
                                        </p:tgtEl>
                                        <p:attrNameLst>
                                          <p:attrName>style.visibility</p:attrName>
                                        </p:attrNameLst>
                                      </p:cBhvr>
                                      <p:to>
                                        <p:strVal val="visible"/>
                                      </p:to>
                                    </p:set>
                                    <p:animEffect transition="in" filter="fade">
                                      <p:cBhvr>
                                        <p:cTn id="305" dur="1000"/>
                                        <p:tgtEl>
                                          <p:spTgt spid="117"/>
                                        </p:tgtEl>
                                      </p:cBhvr>
                                    </p:animEffect>
                                    <p:anim calcmode="lin" valueType="num">
                                      <p:cBhvr>
                                        <p:cTn id="306" dur="1000" fill="hold"/>
                                        <p:tgtEl>
                                          <p:spTgt spid="117"/>
                                        </p:tgtEl>
                                        <p:attrNameLst>
                                          <p:attrName>ppt_x</p:attrName>
                                        </p:attrNameLst>
                                      </p:cBhvr>
                                      <p:tavLst>
                                        <p:tav tm="0">
                                          <p:val>
                                            <p:strVal val="#ppt_x"/>
                                          </p:val>
                                        </p:tav>
                                        <p:tav tm="100000">
                                          <p:val>
                                            <p:strVal val="#ppt_x"/>
                                          </p:val>
                                        </p:tav>
                                      </p:tavLst>
                                    </p:anim>
                                    <p:anim calcmode="lin" valueType="num">
                                      <p:cBhvr>
                                        <p:cTn id="307"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308" fill="hold">
                      <p:stCondLst>
                        <p:cond delay="indefinite"/>
                      </p:stCondLst>
                      <p:childTnLst>
                        <p:par>
                          <p:cTn id="309" fill="hold">
                            <p:stCondLst>
                              <p:cond delay="0"/>
                            </p:stCondLst>
                            <p:childTnLst>
                              <p:par>
                                <p:cTn id="310" presetID="42" presetClass="entr" presetSubtype="0" fill="hold" grpId="0" nodeType="clickEffect">
                                  <p:stCondLst>
                                    <p:cond delay="0"/>
                                  </p:stCondLst>
                                  <p:childTnLst>
                                    <p:set>
                                      <p:cBhvr>
                                        <p:cTn id="311" dur="1" fill="hold">
                                          <p:stCondLst>
                                            <p:cond delay="0"/>
                                          </p:stCondLst>
                                        </p:cTn>
                                        <p:tgtEl>
                                          <p:spTgt spid="118"/>
                                        </p:tgtEl>
                                        <p:attrNameLst>
                                          <p:attrName>style.visibility</p:attrName>
                                        </p:attrNameLst>
                                      </p:cBhvr>
                                      <p:to>
                                        <p:strVal val="visible"/>
                                      </p:to>
                                    </p:set>
                                    <p:animEffect transition="in" filter="fade">
                                      <p:cBhvr>
                                        <p:cTn id="312" dur="1000"/>
                                        <p:tgtEl>
                                          <p:spTgt spid="118"/>
                                        </p:tgtEl>
                                      </p:cBhvr>
                                    </p:animEffect>
                                    <p:anim calcmode="lin" valueType="num">
                                      <p:cBhvr>
                                        <p:cTn id="313" dur="1000" fill="hold"/>
                                        <p:tgtEl>
                                          <p:spTgt spid="118"/>
                                        </p:tgtEl>
                                        <p:attrNameLst>
                                          <p:attrName>ppt_x</p:attrName>
                                        </p:attrNameLst>
                                      </p:cBhvr>
                                      <p:tavLst>
                                        <p:tav tm="0">
                                          <p:val>
                                            <p:strVal val="#ppt_x"/>
                                          </p:val>
                                        </p:tav>
                                        <p:tav tm="100000">
                                          <p:val>
                                            <p:strVal val="#ppt_x"/>
                                          </p:val>
                                        </p:tav>
                                      </p:tavLst>
                                    </p:anim>
                                    <p:anim calcmode="lin" valueType="num">
                                      <p:cBhvr>
                                        <p:cTn id="31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42" presetClass="entr" presetSubtype="0" fill="hold" grpId="0" nodeType="clickEffect">
                                  <p:stCondLst>
                                    <p:cond delay="0"/>
                                  </p:stCondLst>
                                  <p:childTnLst>
                                    <p:set>
                                      <p:cBhvr>
                                        <p:cTn id="318" dur="1" fill="hold">
                                          <p:stCondLst>
                                            <p:cond delay="0"/>
                                          </p:stCondLst>
                                        </p:cTn>
                                        <p:tgtEl>
                                          <p:spTgt spid="119"/>
                                        </p:tgtEl>
                                        <p:attrNameLst>
                                          <p:attrName>style.visibility</p:attrName>
                                        </p:attrNameLst>
                                      </p:cBhvr>
                                      <p:to>
                                        <p:strVal val="visible"/>
                                      </p:to>
                                    </p:set>
                                    <p:animEffect transition="in" filter="fade">
                                      <p:cBhvr>
                                        <p:cTn id="319" dur="1000"/>
                                        <p:tgtEl>
                                          <p:spTgt spid="119"/>
                                        </p:tgtEl>
                                      </p:cBhvr>
                                    </p:animEffect>
                                    <p:anim calcmode="lin" valueType="num">
                                      <p:cBhvr>
                                        <p:cTn id="320" dur="1000" fill="hold"/>
                                        <p:tgtEl>
                                          <p:spTgt spid="119"/>
                                        </p:tgtEl>
                                        <p:attrNameLst>
                                          <p:attrName>ppt_x</p:attrName>
                                        </p:attrNameLst>
                                      </p:cBhvr>
                                      <p:tavLst>
                                        <p:tav tm="0">
                                          <p:val>
                                            <p:strVal val="#ppt_x"/>
                                          </p:val>
                                        </p:tav>
                                        <p:tav tm="100000">
                                          <p:val>
                                            <p:strVal val="#ppt_x"/>
                                          </p:val>
                                        </p:tav>
                                      </p:tavLst>
                                    </p:anim>
                                    <p:anim calcmode="lin" valueType="num">
                                      <p:cBhvr>
                                        <p:cTn id="321"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20" grpId="0" animBg="1"/>
      <p:bldP spid="21" grpId="0" animBg="1"/>
      <p:bldP spid="36" grpId="0" animBg="1"/>
      <p:bldP spid="37" grpId="0" animBg="1"/>
      <p:bldP spid="42" grpId="0" animBg="1"/>
      <p:bldP spid="43" grpId="0" animBg="1"/>
      <p:bldP spid="54" grpId="0" animBg="1"/>
      <p:bldP spid="55" grpId="0" animBg="1"/>
      <p:bldP spid="70" grpId="0" animBg="1"/>
      <p:bldP spid="74" grpId="0" animBg="1"/>
      <p:bldP spid="77" grpId="0" animBg="1"/>
      <p:bldP spid="81" grpId="0" animBg="1"/>
      <p:bldP spid="84" grpId="0" animBg="1"/>
      <p:bldP spid="87" grpId="0" animBg="1"/>
      <p:bldP spid="88" grpId="0" animBg="1"/>
      <p:bldP spid="94" grpId="0" animBg="1"/>
      <p:bldP spid="96" grpId="0" animBg="1"/>
      <p:bldP spid="99" grpId="0" animBg="1"/>
      <p:bldP spid="102" grpId="0" animBg="1"/>
      <p:bldP spid="112" grpId="0" animBg="1"/>
      <p:bldP spid="113" grpId="0" animBg="1"/>
      <p:bldP spid="115" grpId="0" animBg="1"/>
      <p:bldP spid="116" grpId="0" animBg="1"/>
      <p:bldP spid="117" grpId="0" animBg="1"/>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C8DFBBB-71DC-0AB1-8E50-CA3712A74E7E}"/>
              </a:ext>
            </a:extLst>
          </p:cNvPr>
          <p:cNvGraphicFramePr>
            <a:graphicFrameLocks noGrp="1"/>
          </p:cNvGraphicFramePr>
          <p:nvPr>
            <p:extLst>
              <p:ext uri="{D42A27DB-BD31-4B8C-83A1-F6EECF244321}">
                <p14:modId xmlns:p14="http://schemas.microsoft.com/office/powerpoint/2010/main" val="696079664"/>
              </p:ext>
            </p:extLst>
          </p:nvPr>
        </p:nvGraphicFramePr>
        <p:xfrm>
          <a:off x="2243139" y="242889"/>
          <a:ext cx="7547632" cy="380760"/>
        </p:xfrm>
        <a:graphic>
          <a:graphicData uri="http://schemas.openxmlformats.org/drawingml/2006/table">
            <a:tbl>
              <a:tblPr>
                <a:tableStyleId>{3C2FFA5D-87B4-456A-9821-1D502468CF0F}</a:tableStyleId>
              </a:tblPr>
              <a:tblGrid>
                <a:gridCol w="7547632">
                  <a:extLst>
                    <a:ext uri="{9D8B030D-6E8A-4147-A177-3AD203B41FA5}">
                      <a16:colId xmlns:a16="http://schemas.microsoft.com/office/drawing/2014/main" val="3973420714"/>
                    </a:ext>
                  </a:extLst>
                </a:gridCol>
              </a:tblGrid>
              <a:tr h="380760">
                <a:tc>
                  <a:txBody>
                    <a:bodyPr/>
                    <a:lstStyle/>
                    <a:p>
                      <a:r>
                        <a:rPr lang="en-US" dirty="0"/>
                        <a:t>K</a:t>
                      </a:r>
                      <a:r>
                        <a:rPr lang="az-Latn-AZ" dirty="0"/>
                        <a:t>əskin ürək çatışmazlığı olan xəstələrdə sidikqovucularla müalicənin alqoritmi</a:t>
                      </a:r>
                      <a:endParaRPr lang="en-GB" dirty="0"/>
                    </a:p>
                  </a:txBody>
                  <a:tcPr/>
                </a:tc>
                <a:extLst>
                  <a:ext uri="{0D108BD9-81ED-4DB2-BD59-A6C34878D82A}">
                    <a16:rowId xmlns:a16="http://schemas.microsoft.com/office/drawing/2014/main" val="3327924790"/>
                  </a:ext>
                </a:extLst>
              </a:tr>
            </a:tbl>
          </a:graphicData>
        </a:graphic>
      </p:graphicFrame>
      <p:graphicFrame>
        <p:nvGraphicFramePr>
          <p:cNvPr id="8" name="Table 7">
            <a:extLst>
              <a:ext uri="{FF2B5EF4-FFF2-40B4-BE49-F238E27FC236}">
                <a16:creationId xmlns:a16="http://schemas.microsoft.com/office/drawing/2014/main" id="{46A849DD-F061-386E-80A8-71B63CCA3857}"/>
              </a:ext>
            </a:extLst>
          </p:cNvPr>
          <p:cNvGraphicFramePr>
            <a:graphicFrameLocks noGrp="1"/>
          </p:cNvGraphicFramePr>
          <p:nvPr>
            <p:extLst>
              <p:ext uri="{D42A27DB-BD31-4B8C-83A1-F6EECF244321}">
                <p14:modId xmlns:p14="http://schemas.microsoft.com/office/powerpoint/2010/main" val="1272759183"/>
              </p:ext>
            </p:extLst>
          </p:nvPr>
        </p:nvGraphicFramePr>
        <p:xfrm>
          <a:off x="4171949" y="2863214"/>
          <a:ext cx="3486152" cy="365761"/>
        </p:xfrm>
        <a:graphic>
          <a:graphicData uri="http://schemas.openxmlformats.org/drawingml/2006/table">
            <a:tbl>
              <a:tblPr>
                <a:tableStyleId>{08FB837D-C827-4EFA-A057-4D05807E0F7C}</a:tableStyleId>
              </a:tblPr>
              <a:tblGrid>
                <a:gridCol w="3486152">
                  <a:extLst>
                    <a:ext uri="{9D8B030D-6E8A-4147-A177-3AD203B41FA5}">
                      <a16:colId xmlns:a16="http://schemas.microsoft.com/office/drawing/2014/main" val="2743269112"/>
                    </a:ext>
                  </a:extLst>
                </a:gridCol>
              </a:tblGrid>
              <a:tr h="365761">
                <a:tc>
                  <a:txBody>
                    <a:bodyPr/>
                    <a:lstStyle/>
                    <a:p>
                      <a:r>
                        <a:rPr lang="az-Latn-AZ" dirty="0"/>
                        <a:t>Eyni doza təkrarla</a:t>
                      </a:r>
                      <a:r>
                        <a:rPr lang="en-GB" dirty="0"/>
                        <a:t> </a:t>
                      </a:r>
                      <a:r>
                        <a:rPr lang="en-GB" dirty="0" err="1"/>
                        <a:t>i.v.</a:t>
                      </a:r>
                      <a:r>
                        <a:rPr lang="en-GB" dirty="0"/>
                        <a:t> </a:t>
                      </a:r>
                      <a:r>
                        <a:rPr lang="az-Latn-AZ" dirty="0"/>
                        <a:t>Hər </a:t>
                      </a:r>
                      <a:r>
                        <a:rPr lang="en-GB" dirty="0"/>
                        <a:t>12 </a:t>
                      </a:r>
                      <a:r>
                        <a:rPr lang="az-Latn-AZ" dirty="0"/>
                        <a:t>saatda</a:t>
                      </a:r>
                      <a:endParaRPr lang="en-GB" dirty="0"/>
                    </a:p>
                  </a:txBody>
                  <a:tcPr/>
                </a:tc>
                <a:extLst>
                  <a:ext uri="{0D108BD9-81ED-4DB2-BD59-A6C34878D82A}">
                    <a16:rowId xmlns:a16="http://schemas.microsoft.com/office/drawing/2014/main" val="804370044"/>
                  </a:ext>
                </a:extLst>
              </a:tr>
            </a:tbl>
          </a:graphicData>
        </a:graphic>
      </p:graphicFrame>
      <p:graphicFrame>
        <p:nvGraphicFramePr>
          <p:cNvPr id="9" name="Table 8">
            <a:extLst>
              <a:ext uri="{FF2B5EF4-FFF2-40B4-BE49-F238E27FC236}">
                <a16:creationId xmlns:a16="http://schemas.microsoft.com/office/drawing/2014/main" id="{05D675CB-8A87-5D7F-33D3-1D1863809987}"/>
              </a:ext>
            </a:extLst>
          </p:cNvPr>
          <p:cNvGraphicFramePr>
            <a:graphicFrameLocks noGrp="1"/>
          </p:cNvGraphicFramePr>
          <p:nvPr>
            <p:extLst>
              <p:ext uri="{D42A27DB-BD31-4B8C-83A1-F6EECF244321}">
                <p14:modId xmlns:p14="http://schemas.microsoft.com/office/powerpoint/2010/main" val="220992406"/>
              </p:ext>
            </p:extLst>
          </p:nvPr>
        </p:nvGraphicFramePr>
        <p:xfrm>
          <a:off x="4419600" y="867967"/>
          <a:ext cx="2538413" cy="443268"/>
        </p:xfrm>
        <a:graphic>
          <a:graphicData uri="http://schemas.openxmlformats.org/drawingml/2006/table">
            <a:tbl>
              <a:tblPr>
                <a:tableStyleId>{08FB837D-C827-4EFA-A057-4D05807E0F7C}</a:tableStyleId>
              </a:tblPr>
              <a:tblGrid>
                <a:gridCol w="2538413">
                  <a:extLst>
                    <a:ext uri="{9D8B030D-6E8A-4147-A177-3AD203B41FA5}">
                      <a16:colId xmlns:a16="http://schemas.microsoft.com/office/drawing/2014/main" val="2743269112"/>
                    </a:ext>
                  </a:extLst>
                </a:gridCol>
              </a:tblGrid>
              <a:tr h="443268">
                <a:tc>
                  <a:txBody>
                    <a:bodyPr/>
                    <a:lstStyle/>
                    <a:p>
                      <a:r>
                        <a:rPr lang="az-Latn-AZ" dirty="0"/>
                        <a:t>     İlgək diuretiklər PO</a:t>
                      </a:r>
                      <a:endParaRPr lang="en-GB" dirty="0"/>
                    </a:p>
                  </a:txBody>
                  <a:tcPr/>
                </a:tc>
                <a:extLst>
                  <a:ext uri="{0D108BD9-81ED-4DB2-BD59-A6C34878D82A}">
                    <a16:rowId xmlns:a16="http://schemas.microsoft.com/office/drawing/2014/main" val="804370044"/>
                  </a:ext>
                </a:extLst>
              </a:tr>
            </a:tbl>
          </a:graphicData>
        </a:graphic>
      </p:graphicFrame>
      <p:graphicFrame>
        <p:nvGraphicFramePr>
          <p:cNvPr id="10" name="Table 9">
            <a:extLst>
              <a:ext uri="{FF2B5EF4-FFF2-40B4-BE49-F238E27FC236}">
                <a16:creationId xmlns:a16="http://schemas.microsoft.com/office/drawing/2014/main" id="{56D0ED1B-9B16-C9F1-B8A3-91192E97DABA}"/>
              </a:ext>
            </a:extLst>
          </p:cNvPr>
          <p:cNvGraphicFramePr>
            <a:graphicFrameLocks noGrp="1"/>
          </p:cNvGraphicFramePr>
          <p:nvPr>
            <p:extLst>
              <p:ext uri="{D42A27DB-BD31-4B8C-83A1-F6EECF244321}">
                <p14:modId xmlns:p14="http://schemas.microsoft.com/office/powerpoint/2010/main" val="4071857783"/>
              </p:ext>
            </p:extLst>
          </p:nvPr>
        </p:nvGraphicFramePr>
        <p:xfrm>
          <a:off x="3700463" y="1742001"/>
          <a:ext cx="4443412" cy="640080"/>
        </p:xfrm>
        <a:graphic>
          <a:graphicData uri="http://schemas.openxmlformats.org/drawingml/2006/table">
            <a:tbl>
              <a:tblPr>
                <a:tableStyleId>{08FB837D-C827-4EFA-A057-4D05807E0F7C}</a:tableStyleId>
              </a:tblPr>
              <a:tblGrid>
                <a:gridCol w="4443412">
                  <a:extLst>
                    <a:ext uri="{9D8B030D-6E8A-4147-A177-3AD203B41FA5}">
                      <a16:colId xmlns:a16="http://schemas.microsoft.com/office/drawing/2014/main" val="2743269112"/>
                    </a:ext>
                  </a:extLst>
                </a:gridCol>
              </a:tblGrid>
              <a:tr h="560785">
                <a:tc>
                  <a:txBody>
                    <a:bodyPr/>
                    <a:lstStyle/>
                    <a:p>
                      <a:r>
                        <a:rPr lang="en-US"/>
                        <a:t>2 </a:t>
                      </a:r>
                      <a:r>
                        <a:rPr lang="az-Latn-AZ" dirty="0"/>
                        <a:t>saat sonra</a:t>
                      </a:r>
                      <a:r>
                        <a:rPr lang="en-US" dirty="0"/>
                        <a:t> ≥50–70 </a:t>
                      </a:r>
                      <a:r>
                        <a:rPr lang="en-US" dirty="0" err="1"/>
                        <a:t>mEq</a:t>
                      </a:r>
                      <a:r>
                        <a:rPr lang="en-US" dirty="0"/>
                        <a:t>/L</a:t>
                      </a:r>
                      <a:r>
                        <a:rPr lang="az-Latn-AZ" dirty="0"/>
                        <a:t> sidikdə Na izi</a:t>
                      </a:r>
                    </a:p>
                    <a:p>
                      <a:r>
                        <a:rPr lang="en-US" dirty="0"/>
                        <a:t>  6 </a:t>
                      </a:r>
                      <a:r>
                        <a:rPr lang="az-Latn-AZ" dirty="0"/>
                        <a:t>saat sonra</a:t>
                      </a:r>
                      <a:r>
                        <a:rPr lang="en-US" dirty="0"/>
                        <a:t> ≥100–150 mL/</a:t>
                      </a:r>
                      <a:r>
                        <a:rPr lang="az-Latn-AZ" dirty="0"/>
                        <a:t>saat diurez</a:t>
                      </a:r>
                      <a:endParaRPr lang="en-GB" dirty="0"/>
                    </a:p>
                  </a:txBody>
                  <a:tcPr/>
                </a:tc>
                <a:extLst>
                  <a:ext uri="{0D108BD9-81ED-4DB2-BD59-A6C34878D82A}">
                    <a16:rowId xmlns:a16="http://schemas.microsoft.com/office/drawing/2014/main" val="804370044"/>
                  </a:ext>
                </a:extLst>
              </a:tr>
            </a:tbl>
          </a:graphicData>
        </a:graphic>
      </p:graphicFrame>
      <p:graphicFrame>
        <p:nvGraphicFramePr>
          <p:cNvPr id="11" name="Table 10">
            <a:extLst>
              <a:ext uri="{FF2B5EF4-FFF2-40B4-BE49-F238E27FC236}">
                <a16:creationId xmlns:a16="http://schemas.microsoft.com/office/drawing/2014/main" id="{534EA959-2E9C-EBD7-3436-357EE0A45C75}"/>
              </a:ext>
            </a:extLst>
          </p:cNvPr>
          <p:cNvGraphicFramePr>
            <a:graphicFrameLocks noGrp="1"/>
          </p:cNvGraphicFramePr>
          <p:nvPr>
            <p:extLst>
              <p:ext uri="{D42A27DB-BD31-4B8C-83A1-F6EECF244321}">
                <p14:modId xmlns:p14="http://schemas.microsoft.com/office/powerpoint/2010/main" val="3913235260"/>
              </p:ext>
            </p:extLst>
          </p:nvPr>
        </p:nvGraphicFramePr>
        <p:xfrm>
          <a:off x="3631405" y="3559329"/>
          <a:ext cx="4581527" cy="640081"/>
        </p:xfrm>
        <a:graphic>
          <a:graphicData uri="http://schemas.openxmlformats.org/drawingml/2006/table">
            <a:tbl>
              <a:tblPr>
                <a:tableStyleId>{08FB837D-C827-4EFA-A057-4D05807E0F7C}</a:tableStyleId>
              </a:tblPr>
              <a:tblGrid>
                <a:gridCol w="4581527">
                  <a:extLst>
                    <a:ext uri="{9D8B030D-6E8A-4147-A177-3AD203B41FA5}">
                      <a16:colId xmlns:a16="http://schemas.microsoft.com/office/drawing/2014/main" val="2743269112"/>
                    </a:ext>
                  </a:extLst>
                </a:gridCol>
              </a:tblGrid>
              <a:tr h="640081">
                <a:tc>
                  <a:txBody>
                    <a:bodyPr/>
                    <a:lstStyle/>
                    <a:p>
                      <a:r>
                        <a:rPr lang="en-US" dirty="0"/>
                        <a:t>Urinary spot sodium 50–70 </a:t>
                      </a:r>
                      <a:r>
                        <a:rPr lang="en-US" dirty="0" err="1"/>
                        <a:t>mEq</a:t>
                      </a:r>
                      <a:r>
                        <a:rPr lang="en-US" dirty="0"/>
                        <a:t>/L at 2–6 h ≥ Urine output 100–150 mL/h</a:t>
                      </a:r>
                      <a:endParaRPr lang="en-GB" dirty="0"/>
                    </a:p>
                  </a:txBody>
                  <a:tcPr/>
                </a:tc>
                <a:extLst>
                  <a:ext uri="{0D108BD9-81ED-4DB2-BD59-A6C34878D82A}">
                    <a16:rowId xmlns:a16="http://schemas.microsoft.com/office/drawing/2014/main" val="804370044"/>
                  </a:ext>
                </a:extLst>
              </a:tr>
            </a:tbl>
          </a:graphicData>
        </a:graphic>
      </p:graphicFrame>
      <p:cxnSp>
        <p:nvCxnSpPr>
          <p:cNvPr id="17" name="Straight Arrow Connector 16">
            <a:extLst>
              <a:ext uri="{FF2B5EF4-FFF2-40B4-BE49-F238E27FC236}">
                <a16:creationId xmlns:a16="http://schemas.microsoft.com/office/drawing/2014/main" id="{CE3240C7-124E-E325-79A6-2E48C5F07DDE}"/>
              </a:ext>
            </a:extLst>
          </p:cNvPr>
          <p:cNvCxnSpPr>
            <a:cxnSpLocks/>
          </p:cNvCxnSpPr>
          <p:nvPr/>
        </p:nvCxnSpPr>
        <p:spPr>
          <a:xfrm>
            <a:off x="5529263" y="623649"/>
            <a:ext cx="0" cy="2443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EB9945A3-9CB7-35E0-3CFE-1054F9E8A312}"/>
              </a:ext>
            </a:extLst>
          </p:cNvPr>
          <p:cNvSpPr/>
          <p:nvPr/>
        </p:nvSpPr>
        <p:spPr>
          <a:xfrm>
            <a:off x="7815262" y="867965"/>
            <a:ext cx="2700338" cy="560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Gündə 1-2 dəfə </a:t>
            </a:r>
            <a:r>
              <a:rPr lang="en-US" dirty="0"/>
              <a:t>oral dose </a:t>
            </a:r>
            <a:r>
              <a:rPr lang="en-US" dirty="0" err="1"/>
              <a:t>i.v</a:t>
            </a:r>
            <a:endParaRPr lang="en-GB" dirty="0"/>
          </a:p>
        </p:txBody>
      </p:sp>
      <p:sp>
        <p:nvSpPr>
          <p:cNvPr id="22" name="Oval 21">
            <a:extLst>
              <a:ext uri="{FF2B5EF4-FFF2-40B4-BE49-F238E27FC236}">
                <a16:creationId xmlns:a16="http://schemas.microsoft.com/office/drawing/2014/main" id="{9B9A5CCE-335D-6E39-89F2-2910CD2BE9AB}"/>
              </a:ext>
            </a:extLst>
          </p:cNvPr>
          <p:cNvSpPr/>
          <p:nvPr/>
        </p:nvSpPr>
        <p:spPr>
          <a:xfrm>
            <a:off x="1028703" y="867965"/>
            <a:ext cx="2533645" cy="560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≥20–40 mg i.v. furosemide</a:t>
            </a:r>
          </a:p>
        </p:txBody>
      </p:sp>
      <p:sp>
        <p:nvSpPr>
          <p:cNvPr id="26" name="Oval 25">
            <a:extLst>
              <a:ext uri="{FF2B5EF4-FFF2-40B4-BE49-F238E27FC236}">
                <a16:creationId xmlns:a16="http://schemas.microsoft.com/office/drawing/2014/main" id="{8F2F85EB-7BAE-C8BF-CE8F-33B725C964EC}"/>
              </a:ext>
            </a:extLst>
          </p:cNvPr>
          <p:cNvSpPr/>
          <p:nvPr/>
        </p:nvSpPr>
        <p:spPr>
          <a:xfrm>
            <a:off x="3451419" y="911730"/>
            <a:ext cx="858637" cy="251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yox</a:t>
            </a:r>
            <a:endParaRPr lang="en-GB" dirty="0"/>
          </a:p>
        </p:txBody>
      </p:sp>
      <p:sp>
        <p:nvSpPr>
          <p:cNvPr id="28" name="Left Brace 27">
            <a:extLst>
              <a:ext uri="{FF2B5EF4-FFF2-40B4-BE49-F238E27FC236}">
                <a16:creationId xmlns:a16="http://schemas.microsoft.com/office/drawing/2014/main" id="{5298557A-C73F-1C62-F8A5-6B5760655DC2}"/>
              </a:ext>
            </a:extLst>
          </p:cNvPr>
          <p:cNvSpPr/>
          <p:nvPr/>
        </p:nvSpPr>
        <p:spPr>
          <a:xfrm rot="16200000" flipV="1">
            <a:off x="5505453" y="-1203610"/>
            <a:ext cx="361945" cy="56007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Oval 28">
            <a:extLst>
              <a:ext uri="{FF2B5EF4-FFF2-40B4-BE49-F238E27FC236}">
                <a16:creationId xmlns:a16="http://schemas.microsoft.com/office/drawing/2014/main" id="{3986BD80-7B66-732D-6B7C-4072A211D52B}"/>
              </a:ext>
            </a:extLst>
          </p:cNvPr>
          <p:cNvSpPr/>
          <p:nvPr/>
        </p:nvSpPr>
        <p:spPr>
          <a:xfrm>
            <a:off x="8315325" y="2382082"/>
            <a:ext cx="3157537" cy="846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İkiqat doza </a:t>
            </a:r>
            <a:r>
              <a:rPr lang="en-GB" dirty="0"/>
              <a:t> </a:t>
            </a:r>
            <a:r>
              <a:rPr lang="en-GB" dirty="0" err="1"/>
              <a:t>i.v.</a:t>
            </a:r>
            <a:r>
              <a:rPr lang="en-GB" dirty="0"/>
              <a:t> </a:t>
            </a:r>
            <a:endParaRPr lang="az-Latn-AZ" dirty="0"/>
          </a:p>
          <a:p>
            <a:pPr algn="ctr"/>
            <a:r>
              <a:rPr lang="az-Latn-AZ" dirty="0"/>
              <a:t>Max i.v dozaya qədər</a:t>
            </a:r>
            <a:endParaRPr lang="en-GB" dirty="0"/>
          </a:p>
        </p:txBody>
      </p:sp>
      <p:cxnSp>
        <p:nvCxnSpPr>
          <p:cNvPr id="32" name="Straight Arrow Connector 31">
            <a:extLst>
              <a:ext uri="{FF2B5EF4-FFF2-40B4-BE49-F238E27FC236}">
                <a16:creationId xmlns:a16="http://schemas.microsoft.com/office/drawing/2014/main" id="{CDA6D7D9-E2CC-B5DB-0377-F24D5EF003D9}"/>
              </a:ext>
            </a:extLst>
          </p:cNvPr>
          <p:cNvCxnSpPr>
            <a:endCxn id="29" idx="1"/>
          </p:cNvCxnSpPr>
          <p:nvPr/>
        </p:nvCxnSpPr>
        <p:spPr>
          <a:xfrm>
            <a:off x="8143875" y="2200275"/>
            <a:ext cx="633861" cy="305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CFA326-855A-9CA2-68C2-F356136E9FFF}"/>
              </a:ext>
            </a:extLst>
          </p:cNvPr>
          <p:cNvCxnSpPr/>
          <p:nvPr/>
        </p:nvCxnSpPr>
        <p:spPr>
          <a:xfrm>
            <a:off x="5772150" y="3228975"/>
            <a:ext cx="0" cy="3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1BFCD2D5-8741-2AF6-C88E-B47C912502CF}"/>
              </a:ext>
            </a:extLst>
          </p:cNvPr>
          <p:cNvCxnSpPr>
            <a:cxnSpLocks/>
            <a:stCxn id="29" idx="4"/>
            <a:endCxn id="11" idx="3"/>
          </p:cNvCxnSpPr>
          <p:nvPr/>
        </p:nvCxnSpPr>
        <p:spPr>
          <a:xfrm rot="5400000">
            <a:off x="8728317" y="2713591"/>
            <a:ext cx="650393" cy="168116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028B9554-98D8-60B0-434D-B1D0B76CD160}"/>
              </a:ext>
            </a:extLst>
          </p:cNvPr>
          <p:cNvSpPr/>
          <p:nvPr/>
        </p:nvSpPr>
        <p:spPr>
          <a:xfrm>
            <a:off x="1166818" y="5080287"/>
            <a:ext cx="2647945" cy="806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Durğunluq aradan qalxana qədər davam et</a:t>
            </a:r>
            <a:endParaRPr lang="en-GB" dirty="0"/>
          </a:p>
        </p:txBody>
      </p:sp>
      <p:sp>
        <p:nvSpPr>
          <p:cNvPr id="46" name="Oval 45">
            <a:extLst>
              <a:ext uri="{FF2B5EF4-FFF2-40B4-BE49-F238E27FC236}">
                <a16:creationId xmlns:a16="http://schemas.microsoft.com/office/drawing/2014/main" id="{96C229C0-8467-027C-7639-2AD18EA5C01A}"/>
              </a:ext>
            </a:extLst>
          </p:cNvPr>
          <p:cNvSpPr/>
          <p:nvPr/>
        </p:nvSpPr>
        <p:spPr>
          <a:xfrm>
            <a:off x="4613121" y="4786311"/>
            <a:ext cx="2951001" cy="1100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az-Latn-AZ" dirty="0"/>
              <a:t>Hər</a:t>
            </a:r>
            <a:r>
              <a:rPr lang="en-US" dirty="0"/>
              <a:t> 24 </a:t>
            </a:r>
            <a:r>
              <a:rPr lang="az-Latn-AZ" dirty="0"/>
              <a:t>saatda</a:t>
            </a:r>
            <a:r>
              <a:rPr lang="en-US" dirty="0"/>
              <a:t> </a:t>
            </a:r>
            <a:r>
              <a:rPr lang="az-Latn-AZ" dirty="0"/>
              <a:t> kreatinin və elektrolitlər yoxlanmalı</a:t>
            </a:r>
            <a:endParaRPr lang="en-GB" dirty="0"/>
          </a:p>
        </p:txBody>
      </p:sp>
      <p:sp>
        <p:nvSpPr>
          <p:cNvPr id="47" name="Oval 46">
            <a:extLst>
              <a:ext uri="{FF2B5EF4-FFF2-40B4-BE49-F238E27FC236}">
                <a16:creationId xmlns:a16="http://schemas.microsoft.com/office/drawing/2014/main" id="{8C85DCBC-F8B1-5CDA-F84E-9087AE8AFAB3}"/>
              </a:ext>
            </a:extLst>
          </p:cNvPr>
          <p:cNvSpPr/>
          <p:nvPr/>
        </p:nvSpPr>
        <p:spPr>
          <a:xfrm>
            <a:off x="8486776" y="5046712"/>
            <a:ext cx="2386011" cy="839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Kombinasiyalı diuretik terapiyası</a:t>
            </a:r>
            <a:endParaRPr lang="en-GB" dirty="0"/>
          </a:p>
        </p:txBody>
      </p:sp>
      <p:sp>
        <p:nvSpPr>
          <p:cNvPr id="48" name="Left Brace 47">
            <a:extLst>
              <a:ext uri="{FF2B5EF4-FFF2-40B4-BE49-F238E27FC236}">
                <a16:creationId xmlns:a16="http://schemas.microsoft.com/office/drawing/2014/main" id="{FA598B8C-A018-11C8-14FC-996D5C362B3B}"/>
              </a:ext>
            </a:extLst>
          </p:cNvPr>
          <p:cNvSpPr/>
          <p:nvPr/>
        </p:nvSpPr>
        <p:spPr>
          <a:xfrm rot="16200000" flipH="1">
            <a:off x="5597164" y="1235160"/>
            <a:ext cx="850031" cy="6700832"/>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Oval 49">
            <a:extLst>
              <a:ext uri="{FF2B5EF4-FFF2-40B4-BE49-F238E27FC236}">
                <a16:creationId xmlns:a16="http://schemas.microsoft.com/office/drawing/2014/main" id="{8D70A2CA-0664-B734-A3F4-353A9BDF290D}"/>
              </a:ext>
            </a:extLst>
          </p:cNvPr>
          <p:cNvSpPr/>
          <p:nvPr/>
        </p:nvSpPr>
        <p:spPr>
          <a:xfrm>
            <a:off x="2804647" y="4466269"/>
            <a:ext cx="813241" cy="329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Bəli</a:t>
            </a:r>
            <a:endParaRPr lang="en-GB" dirty="0"/>
          </a:p>
        </p:txBody>
      </p:sp>
      <p:sp>
        <p:nvSpPr>
          <p:cNvPr id="51" name="Oval 50">
            <a:extLst>
              <a:ext uri="{FF2B5EF4-FFF2-40B4-BE49-F238E27FC236}">
                <a16:creationId xmlns:a16="http://schemas.microsoft.com/office/drawing/2014/main" id="{C1C7CB50-89F8-A9DA-AE17-77D7731CBE91}"/>
              </a:ext>
            </a:extLst>
          </p:cNvPr>
          <p:cNvSpPr/>
          <p:nvPr/>
        </p:nvSpPr>
        <p:spPr>
          <a:xfrm>
            <a:off x="8315325" y="4466269"/>
            <a:ext cx="728663" cy="32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yox</a:t>
            </a:r>
            <a:endParaRPr lang="en-GB" dirty="0"/>
          </a:p>
        </p:txBody>
      </p:sp>
      <p:sp>
        <p:nvSpPr>
          <p:cNvPr id="52" name="Arrow: Left-Right 51">
            <a:extLst>
              <a:ext uri="{FF2B5EF4-FFF2-40B4-BE49-F238E27FC236}">
                <a16:creationId xmlns:a16="http://schemas.microsoft.com/office/drawing/2014/main" id="{5F2DB561-C531-AE0E-4C46-8F4569B0B479}"/>
              </a:ext>
            </a:extLst>
          </p:cNvPr>
          <p:cNvSpPr/>
          <p:nvPr/>
        </p:nvSpPr>
        <p:spPr>
          <a:xfrm>
            <a:off x="3757613" y="5376658"/>
            <a:ext cx="855508" cy="2208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row: Left-Right 52">
            <a:extLst>
              <a:ext uri="{FF2B5EF4-FFF2-40B4-BE49-F238E27FC236}">
                <a16:creationId xmlns:a16="http://schemas.microsoft.com/office/drawing/2014/main" id="{B00D5569-BCD5-43C4-B28F-08FEDE8606ED}"/>
              </a:ext>
            </a:extLst>
          </p:cNvPr>
          <p:cNvSpPr/>
          <p:nvPr/>
        </p:nvSpPr>
        <p:spPr>
          <a:xfrm>
            <a:off x="7564122" y="5366752"/>
            <a:ext cx="922654" cy="2307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AF26A478-8C3D-E27C-FC8D-A227C2940588}"/>
              </a:ext>
            </a:extLst>
          </p:cNvPr>
          <p:cNvSpPr/>
          <p:nvPr/>
        </p:nvSpPr>
        <p:spPr>
          <a:xfrm>
            <a:off x="7067556" y="866142"/>
            <a:ext cx="883263" cy="34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var</a:t>
            </a:r>
            <a:endParaRPr lang="en-GB" dirty="0"/>
          </a:p>
        </p:txBody>
      </p:sp>
      <p:sp>
        <p:nvSpPr>
          <p:cNvPr id="3" name="Oval 2">
            <a:extLst>
              <a:ext uri="{FF2B5EF4-FFF2-40B4-BE49-F238E27FC236}">
                <a16:creationId xmlns:a16="http://schemas.microsoft.com/office/drawing/2014/main" id="{5409286B-0F73-0D71-040F-301F902E00AC}"/>
              </a:ext>
            </a:extLst>
          </p:cNvPr>
          <p:cNvSpPr/>
          <p:nvPr/>
        </p:nvSpPr>
        <p:spPr>
          <a:xfrm>
            <a:off x="5300662" y="2417794"/>
            <a:ext cx="955166" cy="2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var</a:t>
            </a:r>
            <a:endParaRPr lang="en-GB" dirty="0"/>
          </a:p>
        </p:txBody>
      </p:sp>
      <p:sp>
        <p:nvSpPr>
          <p:cNvPr id="4" name="Oval 3">
            <a:extLst>
              <a:ext uri="{FF2B5EF4-FFF2-40B4-BE49-F238E27FC236}">
                <a16:creationId xmlns:a16="http://schemas.microsoft.com/office/drawing/2014/main" id="{6C6EB661-298A-8FE3-316F-B5D519DAF709}"/>
              </a:ext>
            </a:extLst>
          </p:cNvPr>
          <p:cNvSpPr/>
          <p:nvPr/>
        </p:nvSpPr>
        <p:spPr>
          <a:xfrm>
            <a:off x="8212932" y="2025921"/>
            <a:ext cx="745332" cy="391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dirty="0"/>
              <a:t>yox</a:t>
            </a:r>
            <a:endParaRPr lang="en-GB" dirty="0"/>
          </a:p>
        </p:txBody>
      </p:sp>
      <p:pic>
        <p:nvPicPr>
          <p:cNvPr id="12" name="Picture 11">
            <a:extLst>
              <a:ext uri="{FF2B5EF4-FFF2-40B4-BE49-F238E27FC236}">
                <a16:creationId xmlns:a16="http://schemas.microsoft.com/office/drawing/2014/main" id="{2301A796-6CBF-2DFA-DBB5-606D7CD1C8CB}"/>
              </a:ext>
            </a:extLst>
          </p:cNvPr>
          <p:cNvPicPr>
            <a:picLocks noChangeAspect="1"/>
          </p:cNvPicPr>
          <p:nvPr/>
        </p:nvPicPr>
        <p:blipFill>
          <a:blip r:embed="rId3"/>
          <a:stretch>
            <a:fillRect/>
          </a:stretch>
        </p:blipFill>
        <p:spPr>
          <a:xfrm>
            <a:off x="10475848" y="5854353"/>
            <a:ext cx="1098667" cy="401428"/>
          </a:xfrm>
          <a:prstGeom prst="rect">
            <a:avLst/>
          </a:prstGeom>
        </p:spPr>
      </p:pic>
      <p:sp>
        <p:nvSpPr>
          <p:cNvPr id="14" name="TextBox 13">
            <a:extLst>
              <a:ext uri="{FF2B5EF4-FFF2-40B4-BE49-F238E27FC236}">
                <a16:creationId xmlns:a16="http://schemas.microsoft.com/office/drawing/2014/main" id="{B2F1AFE7-802E-470D-6542-87E32F11F330}"/>
              </a:ext>
            </a:extLst>
          </p:cNvPr>
          <p:cNvSpPr txBox="1"/>
          <p:nvPr/>
        </p:nvSpPr>
        <p:spPr>
          <a:xfrm>
            <a:off x="11497061" y="5886449"/>
            <a:ext cx="719138" cy="369332"/>
          </a:xfrm>
          <a:prstGeom prst="rect">
            <a:avLst/>
          </a:prstGeom>
          <a:noFill/>
        </p:spPr>
        <p:txBody>
          <a:bodyPr wrap="square" rtlCol="0">
            <a:spAutoFit/>
          </a:bodyPr>
          <a:lstStyle/>
          <a:p>
            <a:r>
              <a:rPr lang="az-Latn-AZ" dirty="0"/>
              <a:t>2021</a:t>
            </a:r>
            <a:endParaRPr lang="en-GB" dirty="0"/>
          </a:p>
        </p:txBody>
      </p:sp>
    </p:spTree>
    <p:extLst>
      <p:ext uri="{BB962C8B-B14F-4D97-AF65-F5344CB8AC3E}">
        <p14:creationId xmlns:p14="http://schemas.microsoft.com/office/powerpoint/2010/main" val="360165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1D9D9-9D49-B15E-405D-0971A7E3DC15}"/>
              </a:ext>
            </a:extLst>
          </p:cNvPr>
          <p:cNvPicPr>
            <a:picLocks noChangeAspect="1"/>
          </p:cNvPicPr>
          <p:nvPr/>
        </p:nvPicPr>
        <p:blipFill>
          <a:blip r:embed="rId3"/>
          <a:stretch>
            <a:fillRect/>
          </a:stretch>
        </p:blipFill>
        <p:spPr>
          <a:xfrm>
            <a:off x="1628079" y="133814"/>
            <a:ext cx="8441472" cy="6590371"/>
          </a:xfrm>
          <a:prstGeom prst="rect">
            <a:avLst/>
          </a:prstGeom>
        </p:spPr>
      </p:pic>
      <p:sp>
        <p:nvSpPr>
          <p:cNvPr id="6" name="TextBox 5">
            <a:extLst>
              <a:ext uri="{FF2B5EF4-FFF2-40B4-BE49-F238E27FC236}">
                <a16:creationId xmlns:a16="http://schemas.microsoft.com/office/drawing/2014/main" id="{18C18C68-067D-CA3B-E3E4-318948F1F218}"/>
              </a:ext>
            </a:extLst>
          </p:cNvPr>
          <p:cNvSpPr txBox="1"/>
          <p:nvPr/>
        </p:nvSpPr>
        <p:spPr>
          <a:xfrm>
            <a:off x="3693842" y="133814"/>
            <a:ext cx="6094140" cy="369332"/>
          </a:xfrm>
          <a:prstGeom prst="rect">
            <a:avLst/>
          </a:prstGeom>
          <a:noFill/>
        </p:spPr>
        <p:txBody>
          <a:bodyPr wrap="square">
            <a:spAutoFit/>
          </a:bodyPr>
          <a:lstStyle/>
          <a:p>
            <a:r>
              <a:rPr lang="az-Latn-AZ" sz="1800" dirty="0">
                <a:effectLst/>
                <a:latin typeface="Calibri" panose="020F0502020204030204" pitchFamily="34" charset="0"/>
                <a:ea typeface="Calibri" panose="020F0502020204030204" pitchFamily="34" charset="0"/>
                <a:cs typeface="Times New Roman" panose="02020603050405020304" pitchFamily="18" charset="0"/>
              </a:rPr>
              <a:t>Durğunluğun əlamətləri və simptomları</a:t>
            </a:r>
            <a:endParaRPr lang="en-US" dirty="0"/>
          </a:p>
        </p:txBody>
      </p:sp>
      <p:sp>
        <p:nvSpPr>
          <p:cNvPr id="8" name="TextBox 7">
            <a:extLst>
              <a:ext uri="{FF2B5EF4-FFF2-40B4-BE49-F238E27FC236}">
                <a16:creationId xmlns:a16="http://schemas.microsoft.com/office/drawing/2014/main" id="{C88B4649-523D-87F0-A87D-50B882D218BC}"/>
              </a:ext>
            </a:extLst>
          </p:cNvPr>
          <p:cNvSpPr txBox="1"/>
          <p:nvPr/>
        </p:nvSpPr>
        <p:spPr>
          <a:xfrm>
            <a:off x="4976232" y="590344"/>
            <a:ext cx="6094140" cy="338554"/>
          </a:xfrm>
          <a:prstGeom prst="rect">
            <a:avLst/>
          </a:prstGeom>
          <a:noFill/>
        </p:spPr>
        <p:txBody>
          <a:bodyPr wrap="square">
            <a:spAutoFit/>
          </a:bodyPr>
          <a:lstStyle/>
          <a:p>
            <a:r>
              <a:rPr lang="az-Latn-AZ" sz="1600" dirty="0"/>
              <a:t>Loop diuretic</a:t>
            </a:r>
            <a:r>
              <a:rPr lang="en-US" sz="1600" dirty="0"/>
              <a:t> naive?</a:t>
            </a:r>
          </a:p>
        </p:txBody>
      </p:sp>
      <p:sp>
        <p:nvSpPr>
          <p:cNvPr id="10" name="TextBox 9">
            <a:extLst>
              <a:ext uri="{FF2B5EF4-FFF2-40B4-BE49-F238E27FC236}">
                <a16:creationId xmlns:a16="http://schemas.microsoft.com/office/drawing/2014/main" id="{AAF623ED-978E-7CAA-23D2-975937117E7E}"/>
              </a:ext>
            </a:extLst>
          </p:cNvPr>
          <p:cNvSpPr txBox="1"/>
          <p:nvPr/>
        </p:nvSpPr>
        <p:spPr>
          <a:xfrm>
            <a:off x="5050573" y="991125"/>
            <a:ext cx="1045427" cy="369332"/>
          </a:xfrm>
          <a:prstGeom prst="rect">
            <a:avLst/>
          </a:prstGeom>
          <a:noFill/>
        </p:spPr>
        <p:txBody>
          <a:bodyPr wrap="square">
            <a:spAutoFit/>
          </a:bodyPr>
          <a:lstStyle/>
          <a:p>
            <a:r>
              <a:rPr lang="en-US" dirty="0" err="1"/>
              <a:t>Bəli</a:t>
            </a:r>
            <a:endParaRPr lang="en-US" dirty="0"/>
          </a:p>
        </p:txBody>
      </p:sp>
      <p:sp>
        <p:nvSpPr>
          <p:cNvPr id="12" name="TextBox 11">
            <a:extLst>
              <a:ext uri="{FF2B5EF4-FFF2-40B4-BE49-F238E27FC236}">
                <a16:creationId xmlns:a16="http://schemas.microsoft.com/office/drawing/2014/main" id="{E14EFFCB-9B88-2C9B-B01D-8955145D4D38}"/>
              </a:ext>
            </a:extLst>
          </p:cNvPr>
          <p:cNvSpPr txBox="1"/>
          <p:nvPr/>
        </p:nvSpPr>
        <p:spPr>
          <a:xfrm>
            <a:off x="6096000" y="959676"/>
            <a:ext cx="1346509" cy="369332"/>
          </a:xfrm>
          <a:prstGeom prst="rect">
            <a:avLst/>
          </a:prstGeom>
          <a:noFill/>
        </p:spPr>
        <p:txBody>
          <a:bodyPr wrap="square">
            <a:spAutoFit/>
          </a:bodyPr>
          <a:lstStyle/>
          <a:p>
            <a:r>
              <a:rPr lang="en-US" dirty="0" err="1"/>
              <a:t>Xeyr</a:t>
            </a:r>
            <a:endParaRPr lang="en-US" dirty="0"/>
          </a:p>
        </p:txBody>
      </p:sp>
      <p:sp>
        <p:nvSpPr>
          <p:cNvPr id="14" name="TextBox 13">
            <a:extLst>
              <a:ext uri="{FF2B5EF4-FFF2-40B4-BE49-F238E27FC236}">
                <a16:creationId xmlns:a16="http://schemas.microsoft.com/office/drawing/2014/main" id="{BE59A0E4-C998-A097-BB53-AECB8819B3EB}"/>
              </a:ext>
            </a:extLst>
          </p:cNvPr>
          <p:cNvSpPr txBox="1"/>
          <p:nvPr/>
        </p:nvSpPr>
        <p:spPr>
          <a:xfrm>
            <a:off x="1818113" y="1422684"/>
            <a:ext cx="9902282" cy="584775"/>
          </a:xfrm>
          <a:prstGeom prst="rect">
            <a:avLst/>
          </a:prstGeom>
          <a:noFill/>
        </p:spPr>
        <p:txBody>
          <a:bodyPr wrap="square">
            <a:spAutoFit/>
          </a:bodyPr>
          <a:lstStyle/>
          <a:p>
            <a:r>
              <a:rPr lang="en-US" sz="1600" dirty="0"/>
              <a:t>1. </a:t>
            </a:r>
            <a:r>
              <a:rPr lang="en-US" sz="1600" dirty="0" err="1"/>
              <a:t>Boş</a:t>
            </a:r>
            <a:r>
              <a:rPr lang="en-US" sz="1600" dirty="0"/>
              <a:t> </a:t>
            </a:r>
            <a:r>
              <a:rPr lang="en-US" sz="1600" dirty="0" err="1"/>
              <a:t>sidik</a:t>
            </a:r>
            <a:r>
              <a:rPr lang="en-US" sz="1600" dirty="0"/>
              <a:t> </a:t>
            </a:r>
            <a:r>
              <a:rPr lang="en-US" sz="1600" dirty="0" err="1"/>
              <a:t>kisəsi</a:t>
            </a:r>
            <a:r>
              <a:rPr lang="en-US" sz="1600" dirty="0"/>
              <a:t>                                                     </a:t>
            </a:r>
            <a:r>
              <a:rPr lang="az-Latn-AZ" sz="1600" dirty="0"/>
              <a:t>             </a:t>
            </a:r>
            <a:r>
              <a:rPr lang="en-US" sz="1600" dirty="0"/>
              <a:t>1. </a:t>
            </a:r>
            <a:r>
              <a:rPr lang="en-US" sz="1600" dirty="0" err="1"/>
              <a:t>Boş</a:t>
            </a:r>
            <a:r>
              <a:rPr lang="en-US" sz="1600" dirty="0"/>
              <a:t> </a:t>
            </a:r>
            <a:r>
              <a:rPr lang="en-US" sz="1600" dirty="0" err="1"/>
              <a:t>sidik</a:t>
            </a:r>
            <a:r>
              <a:rPr lang="en-US" sz="1600" dirty="0"/>
              <a:t> </a:t>
            </a:r>
            <a:r>
              <a:rPr lang="en-US" sz="1600" dirty="0" err="1"/>
              <a:t>kisəsi</a:t>
            </a:r>
            <a:endParaRPr lang="en-US" sz="1600" dirty="0"/>
          </a:p>
          <a:p>
            <a:r>
              <a:rPr lang="en-US" sz="1600" dirty="0"/>
              <a:t> 2. </a:t>
            </a:r>
            <a:r>
              <a:rPr lang="en-US" sz="1600" dirty="0" err="1"/>
              <a:t>Furosemid</a:t>
            </a:r>
            <a:r>
              <a:rPr lang="en-US" sz="1600" dirty="0"/>
              <a:t> 20-80 </a:t>
            </a:r>
            <a:r>
              <a:rPr lang="en-US" sz="1600" dirty="0" err="1"/>
              <a:t>mq</a:t>
            </a:r>
            <a:r>
              <a:rPr lang="en-US" sz="1600" dirty="0"/>
              <a:t> İV</a:t>
            </a:r>
            <a:r>
              <a:rPr lang="az-Latn-AZ" sz="1600" dirty="0"/>
              <a:t> </a:t>
            </a:r>
            <a:r>
              <a:rPr lang="en-US" sz="1600" dirty="0"/>
              <a:t>ᵃ</a:t>
            </a:r>
            <a:r>
              <a:rPr lang="az-Latn-AZ" sz="1600" dirty="0"/>
              <a:t> </a:t>
            </a:r>
            <a:r>
              <a:rPr lang="en-US" sz="1600" dirty="0"/>
              <a:t>                                   </a:t>
            </a:r>
            <a:r>
              <a:rPr lang="az-Latn-AZ" sz="1600" dirty="0"/>
              <a:t>           </a:t>
            </a:r>
            <a:r>
              <a:rPr lang="en-US" sz="1600" dirty="0"/>
              <a:t>2. </a:t>
            </a:r>
            <a:r>
              <a:rPr lang="en-US" sz="1600" dirty="0" err="1"/>
              <a:t>Günlük</a:t>
            </a:r>
            <a:r>
              <a:rPr lang="en-US" sz="1600" dirty="0"/>
              <a:t> </a:t>
            </a:r>
            <a:r>
              <a:rPr lang="en-US" sz="1600" dirty="0" err="1"/>
              <a:t>ev</a:t>
            </a:r>
            <a:r>
              <a:rPr lang="en-US" sz="1600" dirty="0"/>
              <a:t> </a:t>
            </a:r>
            <a:r>
              <a:rPr lang="en-US" sz="1600" dirty="0" err="1"/>
              <a:t>diuretik</a:t>
            </a:r>
            <a:r>
              <a:rPr lang="en-US" sz="1600" dirty="0"/>
              <a:t> </a:t>
            </a:r>
            <a:r>
              <a:rPr lang="en-US" sz="1600" dirty="0" err="1"/>
              <a:t>dozasını</a:t>
            </a:r>
            <a:r>
              <a:rPr lang="en-US" sz="1600" dirty="0"/>
              <a:t> İV </a:t>
            </a:r>
            <a:r>
              <a:rPr lang="en-US" sz="1600" dirty="0" err="1"/>
              <a:t>ikiqat</a:t>
            </a:r>
            <a:r>
              <a:rPr lang="en-US" sz="1600" dirty="0"/>
              <a:t> </a:t>
            </a:r>
            <a:r>
              <a:rPr lang="en-US" sz="1600" dirty="0" err="1"/>
              <a:t>artırın</a:t>
            </a:r>
            <a:r>
              <a:rPr lang="en-US" sz="1600" dirty="0"/>
              <a:t> </a:t>
            </a:r>
          </a:p>
        </p:txBody>
      </p:sp>
      <p:sp>
        <p:nvSpPr>
          <p:cNvPr id="16" name="TextBox 15">
            <a:extLst>
              <a:ext uri="{FF2B5EF4-FFF2-40B4-BE49-F238E27FC236}">
                <a16:creationId xmlns:a16="http://schemas.microsoft.com/office/drawing/2014/main" id="{44C4BB7A-97EA-8D29-02AC-5ECFC6A0D301}"/>
              </a:ext>
            </a:extLst>
          </p:cNvPr>
          <p:cNvSpPr txBox="1"/>
          <p:nvPr/>
        </p:nvSpPr>
        <p:spPr>
          <a:xfrm>
            <a:off x="3693842" y="2372999"/>
            <a:ext cx="6094140" cy="830997"/>
          </a:xfrm>
          <a:prstGeom prst="rect">
            <a:avLst/>
          </a:prstGeom>
          <a:noFill/>
        </p:spPr>
        <p:txBody>
          <a:bodyPr wrap="square">
            <a:spAutoFit/>
          </a:bodyPr>
          <a:lstStyle/>
          <a:p>
            <a:r>
              <a:rPr lang="en-US" sz="1600" dirty="0"/>
              <a:t>Diuretik </a:t>
            </a:r>
            <a:r>
              <a:rPr lang="en-US" sz="1600" dirty="0" err="1"/>
              <a:t>reaksiyanın</a:t>
            </a:r>
            <a:r>
              <a:rPr lang="en-US" sz="1600" dirty="0"/>
              <a:t> </a:t>
            </a:r>
            <a:r>
              <a:rPr lang="en-US" sz="1600" dirty="0" err="1"/>
              <a:t>qiymətləndirilməsi</a:t>
            </a:r>
            <a:r>
              <a:rPr lang="en-US" sz="1600" dirty="0"/>
              <a:t>:</a:t>
            </a:r>
          </a:p>
          <a:p>
            <a:r>
              <a:rPr lang="en-US" sz="1600" dirty="0" err="1"/>
              <a:t>Sidikdə</a:t>
            </a:r>
            <a:r>
              <a:rPr lang="en-US" sz="1600" dirty="0"/>
              <a:t> natrium </a:t>
            </a:r>
            <a:r>
              <a:rPr lang="en-US" sz="1600" dirty="0" err="1"/>
              <a:t>izi</a:t>
            </a:r>
            <a:r>
              <a:rPr lang="en-US" sz="1600" dirty="0"/>
              <a:t> (1-2 </a:t>
            </a:r>
            <a:r>
              <a:rPr lang="en-US" sz="1600" dirty="0" err="1"/>
              <a:t>saatda</a:t>
            </a:r>
            <a:r>
              <a:rPr lang="en-US" sz="1600" dirty="0"/>
              <a:t>) </a:t>
            </a:r>
            <a:r>
              <a:rPr lang="en-US" sz="1600" dirty="0" err="1"/>
              <a:t>və</a:t>
            </a:r>
            <a:r>
              <a:rPr lang="en-US" sz="1600" dirty="0"/>
              <a:t> </a:t>
            </a:r>
            <a:r>
              <a:rPr lang="en-US" sz="1600" dirty="0" err="1"/>
              <a:t>ya</a:t>
            </a:r>
            <a:endParaRPr lang="en-US" sz="1600" dirty="0"/>
          </a:p>
          <a:p>
            <a:r>
              <a:rPr lang="en-US" sz="1600" dirty="0" err="1"/>
              <a:t>Saatlıq</a:t>
            </a:r>
            <a:r>
              <a:rPr lang="en-US" sz="1600" dirty="0"/>
              <a:t> </a:t>
            </a:r>
            <a:r>
              <a:rPr lang="en-US" sz="1600" dirty="0" err="1"/>
              <a:t>sidik</a:t>
            </a:r>
            <a:r>
              <a:rPr lang="en-US" sz="1600" dirty="0"/>
              <a:t> </a:t>
            </a:r>
            <a:r>
              <a:rPr lang="en-US" sz="1600" dirty="0" err="1"/>
              <a:t>ifrazı</a:t>
            </a:r>
            <a:r>
              <a:rPr lang="en-US" sz="1600" dirty="0"/>
              <a:t> (2-6 </a:t>
            </a:r>
            <a:r>
              <a:rPr lang="en-US" sz="1600" dirty="0" err="1"/>
              <a:t>saatda</a:t>
            </a:r>
            <a:r>
              <a:rPr lang="en-US" sz="1600" dirty="0"/>
              <a:t>)  </a:t>
            </a:r>
          </a:p>
        </p:txBody>
      </p:sp>
      <p:sp>
        <p:nvSpPr>
          <p:cNvPr id="18" name="TextBox 17">
            <a:extLst>
              <a:ext uri="{FF2B5EF4-FFF2-40B4-BE49-F238E27FC236}">
                <a16:creationId xmlns:a16="http://schemas.microsoft.com/office/drawing/2014/main" id="{70892532-9002-34AF-E837-73EBEA3C8F68}"/>
              </a:ext>
            </a:extLst>
          </p:cNvPr>
          <p:cNvSpPr txBox="1"/>
          <p:nvPr/>
        </p:nvSpPr>
        <p:spPr>
          <a:xfrm>
            <a:off x="5742878" y="3244333"/>
            <a:ext cx="5595123" cy="523220"/>
          </a:xfrm>
          <a:prstGeom prst="rect">
            <a:avLst/>
          </a:prstGeom>
          <a:noFill/>
        </p:spPr>
        <p:txBody>
          <a:bodyPr wrap="square">
            <a:spAutoFit/>
          </a:bodyPr>
          <a:lstStyle/>
          <a:p>
            <a:r>
              <a:rPr lang="it-IT" sz="1400" dirty="0"/>
              <a:t>UNa &gt; 50–70 mEq/L</a:t>
            </a:r>
            <a:endParaRPr lang="az-Latn-AZ" sz="1400" dirty="0"/>
          </a:p>
          <a:p>
            <a:r>
              <a:rPr lang="it-IT" sz="1400" dirty="0"/>
              <a:t> UOP &gt; 150 mL/saat</a:t>
            </a:r>
          </a:p>
        </p:txBody>
      </p:sp>
      <p:sp>
        <p:nvSpPr>
          <p:cNvPr id="20" name="TextBox 19">
            <a:extLst>
              <a:ext uri="{FF2B5EF4-FFF2-40B4-BE49-F238E27FC236}">
                <a16:creationId xmlns:a16="http://schemas.microsoft.com/office/drawing/2014/main" id="{0DB4E1DC-7ABC-34EC-4345-9F1D06778985}"/>
              </a:ext>
            </a:extLst>
          </p:cNvPr>
          <p:cNvSpPr txBox="1"/>
          <p:nvPr/>
        </p:nvSpPr>
        <p:spPr>
          <a:xfrm>
            <a:off x="4976232" y="3807890"/>
            <a:ext cx="577075" cy="369332"/>
          </a:xfrm>
          <a:prstGeom prst="rect">
            <a:avLst/>
          </a:prstGeom>
          <a:noFill/>
        </p:spPr>
        <p:txBody>
          <a:bodyPr wrap="square">
            <a:spAutoFit/>
          </a:bodyPr>
          <a:lstStyle/>
          <a:p>
            <a:r>
              <a:rPr lang="en-US" dirty="0" err="1"/>
              <a:t>Bəli</a:t>
            </a:r>
            <a:r>
              <a:rPr lang="az-Latn-AZ" dirty="0"/>
              <a:t>               </a:t>
            </a:r>
            <a:r>
              <a:rPr lang="en-US" dirty="0"/>
              <a:t> </a:t>
            </a:r>
          </a:p>
        </p:txBody>
      </p:sp>
      <p:sp>
        <p:nvSpPr>
          <p:cNvPr id="22" name="TextBox 21">
            <a:extLst>
              <a:ext uri="{FF2B5EF4-FFF2-40B4-BE49-F238E27FC236}">
                <a16:creationId xmlns:a16="http://schemas.microsoft.com/office/drawing/2014/main" id="{6046A5E3-6B84-32D2-5D99-9102A0F2E2F9}"/>
              </a:ext>
            </a:extLst>
          </p:cNvPr>
          <p:cNvSpPr txBox="1"/>
          <p:nvPr/>
        </p:nvSpPr>
        <p:spPr>
          <a:xfrm>
            <a:off x="6096000" y="3785423"/>
            <a:ext cx="2160549" cy="373985"/>
          </a:xfrm>
          <a:prstGeom prst="rect">
            <a:avLst/>
          </a:prstGeom>
          <a:noFill/>
        </p:spPr>
        <p:txBody>
          <a:bodyPr wrap="square">
            <a:spAutoFit/>
          </a:bodyPr>
          <a:lstStyle/>
          <a:p>
            <a:r>
              <a:rPr lang="en-US" dirty="0" err="1"/>
              <a:t>Xeyr</a:t>
            </a:r>
            <a:endParaRPr lang="en-US" dirty="0"/>
          </a:p>
        </p:txBody>
      </p:sp>
      <p:sp>
        <p:nvSpPr>
          <p:cNvPr id="24" name="TextBox 23">
            <a:extLst>
              <a:ext uri="{FF2B5EF4-FFF2-40B4-BE49-F238E27FC236}">
                <a16:creationId xmlns:a16="http://schemas.microsoft.com/office/drawing/2014/main" id="{3F30D56E-51C7-9880-8068-87FF0EE8E567}"/>
              </a:ext>
            </a:extLst>
          </p:cNvPr>
          <p:cNvSpPr txBox="1"/>
          <p:nvPr/>
        </p:nvSpPr>
        <p:spPr>
          <a:xfrm>
            <a:off x="1818113" y="4286248"/>
            <a:ext cx="10898459" cy="954107"/>
          </a:xfrm>
          <a:prstGeom prst="rect">
            <a:avLst/>
          </a:prstGeom>
          <a:noFill/>
        </p:spPr>
        <p:txBody>
          <a:bodyPr wrap="square">
            <a:spAutoFit/>
          </a:bodyPr>
          <a:lstStyle/>
          <a:p>
            <a:r>
              <a:rPr lang="en-US" sz="1400" dirty="0" err="1"/>
              <a:t>Kafi-cavab</a:t>
            </a:r>
            <a:r>
              <a:rPr lang="en-US" sz="1400" dirty="0"/>
              <a:t>:                                                         </a:t>
            </a:r>
            <a:r>
              <a:rPr lang="az-Latn-AZ" sz="1400" dirty="0"/>
              <a:t>                                  </a:t>
            </a:r>
            <a:r>
              <a:rPr lang="en-US" sz="1400" dirty="0" err="1"/>
              <a:t>Qeyri-kafi</a:t>
            </a:r>
            <a:r>
              <a:rPr lang="en-US" sz="1400" dirty="0"/>
              <a:t> </a:t>
            </a:r>
            <a:r>
              <a:rPr lang="en-US" sz="1400" dirty="0" err="1"/>
              <a:t>cavab</a:t>
            </a:r>
            <a:r>
              <a:rPr lang="en-US" sz="1400" dirty="0"/>
              <a:t>:    </a:t>
            </a:r>
          </a:p>
          <a:p>
            <a:r>
              <a:rPr lang="en-US" sz="1400" dirty="0" err="1"/>
              <a:t>hələ</a:t>
            </a:r>
            <a:r>
              <a:rPr lang="en-US" sz="1400" dirty="0"/>
              <a:t> </a:t>
            </a:r>
            <a:r>
              <a:rPr lang="en-US" sz="1400" dirty="0" err="1"/>
              <a:t>də</a:t>
            </a:r>
            <a:r>
              <a:rPr lang="en-US" sz="1400" dirty="0"/>
              <a:t> </a:t>
            </a:r>
            <a:r>
              <a:rPr lang="en-US" sz="1400" dirty="0" err="1"/>
              <a:t>durğunluq</a:t>
            </a:r>
            <a:r>
              <a:rPr lang="en-US" sz="1400" dirty="0"/>
              <a:t> </a:t>
            </a:r>
            <a:r>
              <a:rPr lang="en-US" sz="1400" dirty="0" err="1"/>
              <a:t>varsa,dozanı</a:t>
            </a:r>
            <a:r>
              <a:rPr lang="en-US" sz="1400" dirty="0"/>
              <a:t> </a:t>
            </a:r>
            <a:r>
              <a:rPr lang="en-US" sz="1400" dirty="0" err="1"/>
              <a:t>təkrarlayın</a:t>
            </a:r>
            <a:r>
              <a:rPr lang="en-US" sz="1400" dirty="0"/>
              <a:t>                                  </a:t>
            </a:r>
            <a:r>
              <a:rPr lang="en-US" sz="1400" dirty="0" err="1"/>
              <a:t>təkrar</a:t>
            </a:r>
            <a:r>
              <a:rPr lang="en-US" sz="1400" dirty="0"/>
              <a:t> </a:t>
            </a:r>
            <a:r>
              <a:rPr lang="en-US" sz="1400" dirty="0" err="1"/>
              <a:t>UNa</a:t>
            </a:r>
            <a:r>
              <a:rPr lang="en-US" sz="1400" dirty="0"/>
              <a:t> </a:t>
            </a:r>
            <a:r>
              <a:rPr lang="en-US" sz="1400" dirty="0" err="1"/>
              <a:t>və</a:t>
            </a:r>
            <a:r>
              <a:rPr lang="en-US" sz="1400" dirty="0"/>
              <a:t> </a:t>
            </a:r>
            <a:r>
              <a:rPr lang="en-US" sz="1400" dirty="0" err="1"/>
              <a:t>ya</a:t>
            </a:r>
            <a:r>
              <a:rPr lang="en-US" sz="1400" dirty="0"/>
              <a:t> UOP </a:t>
            </a:r>
            <a:r>
              <a:rPr lang="en-US" sz="1400" dirty="0" err="1"/>
              <a:t>monitorinqi</a:t>
            </a:r>
            <a:r>
              <a:rPr lang="en-US" sz="1400" dirty="0"/>
              <a:t> </a:t>
            </a:r>
            <a:r>
              <a:rPr lang="en-US" sz="1400" dirty="0" err="1"/>
              <a:t>ilə</a:t>
            </a:r>
            <a:r>
              <a:rPr lang="en-US" sz="1400" dirty="0"/>
              <a:t> </a:t>
            </a:r>
          </a:p>
          <a:p>
            <a:r>
              <a:rPr lang="en-US" sz="1400" dirty="0" err="1"/>
              <a:t>hər</a:t>
            </a:r>
            <a:r>
              <a:rPr lang="en-US" sz="1400" dirty="0"/>
              <a:t> 6-12 </a:t>
            </a:r>
            <a:r>
              <a:rPr lang="en-US" sz="1400" dirty="0" err="1"/>
              <a:t>saatdan</a:t>
            </a:r>
            <a:r>
              <a:rPr lang="en-US" sz="1400" dirty="0"/>
              <a:t> </a:t>
            </a:r>
            <a:r>
              <a:rPr lang="en-US" sz="1400" dirty="0" err="1"/>
              <a:t>bir</a:t>
            </a:r>
            <a:r>
              <a:rPr lang="en-US" sz="1400" dirty="0"/>
              <a:t> </a:t>
            </a:r>
            <a:r>
              <a:rPr lang="en-US" sz="1400" dirty="0" err="1"/>
              <a:t>və</a:t>
            </a:r>
            <a:r>
              <a:rPr lang="en-US" sz="1400" dirty="0"/>
              <a:t> </a:t>
            </a:r>
            <a:r>
              <a:rPr lang="en-US" sz="1400" dirty="0" err="1"/>
              <a:t>ya</a:t>
            </a:r>
            <a:r>
              <a:rPr lang="en-US" sz="1400" dirty="0"/>
              <a:t>                                                                </a:t>
            </a:r>
            <a:r>
              <a:rPr lang="en-US" sz="1400" dirty="0" err="1"/>
              <a:t>əvvəlki</a:t>
            </a:r>
            <a:r>
              <a:rPr lang="en-US" sz="1400" dirty="0"/>
              <a:t> </a:t>
            </a:r>
            <a:r>
              <a:rPr lang="en-US" sz="1400" dirty="0" err="1"/>
              <a:t>dozanı</a:t>
            </a:r>
            <a:r>
              <a:rPr lang="en-US" sz="1400" dirty="0"/>
              <a:t> </a:t>
            </a:r>
            <a:r>
              <a:rPr lang="en-US" sz="1400" dirty="0" err="1"/>
              <a:t>iki</a:t>
            </a:r>
            <a:r>
              <a:rPr lang="en-US" sz="1400" dirty="0"/>
              <a:t> </a:t>
            </a:r>
            <a:r>
              <a:rPr lang="en-US" sz="1400" dirty="0" err="1"/>
              <a:t>dəfə</a:t>
            </a:r>
            <a:r>
              <a:rPr lang="en-US" sz="1400" dirty="0"/>
              <a:t> </a:t>
            </a:r>
            <a:r>
              <a:rPr lang="en-US" sz="1400" dirty="0" err="1"/>
              <a:t>artırın</a:t>
            </a:r>
            <a:endParaRPr lang="en-US" sz="1400" dirty="0"/>
          </a:p>
          <a:p>
            <a:r>
              <a:rPr lang="en-US" sz="1400" dirty="0" err="1"/>
              <a:t>davamlı</a:t>
            </a:r>
            <a:r>
              <a:rPr lang="en-US" sz="1400" dirty="0"/>
              <a:t> </a:t>
            </a:r>
            <a:r>
              <a:rPr lang="en-US" sz="1400" dirty="0" err="1"/>
              <a:t>infuziya</a:t>
            </a:r>
            <a:r>
              <a:rPr lang="en-US" sz="1400" dirty="0"/>
              <a:t>  </a:t>
            </a:r>
            <a:r>
              <a:rPr lang="en-US" sz="1400" dirty="0" err="1"/>
              <a:t>ilə</a:t>
            </a:r>
            <a:r>
              <a:rPr lang="en-US" sz="1400" dirty="0"/>
              <a:t>   </a:t>
            </a:r>
          </a:p>
        </p:txBody>
      </p:sp>
      <p:sp>
        <p:nvSpPr>
          <p:cNvPr id="26" name="TextBox 25">
            <a:extLst>
              <a:ext uri="{FF2B5EF4-FFF2-40B4-BE49-F238E27FC236}">
                <a16:creationId xmlns:a16="http://schemas.microsoft.com/office/drawing/2014/main" id="{EBB96C75-D6C2-92EE-7995-8FDDE42D1A24}"/>
              </a:ext>
            </a:extLst>
          </p:cNvPr>
          <p:cNvSpPr txBox="1"/>
          <p:nvPr/>
        </p:nvSpPr>
        <p:spPr>
          <a:xfrm>
            <a:off x="6095999" y="5367195"/>
            <a:ext cx="4974373" cy="369332"/>
          </a:xfrm>
          <a:prstGeom prst="rect">
            <a:avLst/>
          </a:prstGeom>
          <a:noFill/>
        </p:spPr>
        <p:txBody>
          <a:bodyPr wrap="square">
            <a:spAutoFit/>
          </a:bodyPr>
          <a:lstStyle/>
          <a:p>
            <a:r>
              <a:rPr lang="en-US" dirty="0" err="1"/>
              <a:t>Maksimum</a:t>
            </a:r>
            <a:r>
              <a:rPr lang="en-US" dirty="0"/>
              <a:t> </a:t>
            </a:r>
            <a:r>
              <a:rPr lang="en-US" dirty="0" err="1"/>
              <a:t>diüretik</a:t>
            </a:r>
            <a:r>
              <a:rPr lang="en-US" dirty="0"/>
              <a:t> </a:t>
            </a:r>
            <a:r>
              <a:rPr lang="en-US" dirty="0" err="1"/>
              <a:t>dozada</a:t>
            </a:r>
            <a:r>
              <a:rPr lang="en-US" dirty="0"/>
              <a:t> </a:t>
            </a:r>
            <a:r>
              <a:rPr lang="en-US" dirty="0" err="1"/>
              <a:t>məqsədə</a:t>
            </a:r>
            <a:r>
              <a:rPr lang="en-US" dirty="0"/>
              <a:t> </a:t>
            </a:r>
            <a:r>
              <a:rPr lang="en-US" dirty="0" err="1"/>
              <a:t>çatmamaq</a:t>
            </a:r>
            <a:r>
              <a:rPr lang="az-Latn-AZ" dirty="0"/>
              <a:t> </a:t>
            </a:r>
            <a:r>
              <a:rPr lang="en-US" sz="1600" dirty="0"/>
              <a:t>ᵇ</a:t>
            </a:r>
            <a:r>
              <a:rPr lang="en-US" dirty="0"/>
              <a:t> </a:t>
            </a:r>
          </a:p>
        </p:txBody>
      </p:sp>
      <p:sp>
        <p:nvSpPr>
          <p:cNvPr id="28" name="TextBox 27">
            <a:extLst>
              <a:ext uri="{FF2B5EF4-FFF2-40B4-BE49-F238E27FC236}">
                <a16:creationId xmlns:a16="http://schemas.microsoft.com/office/drawing/2014/main" id="{932C02BB-0F3A-A7B9-96E4-86FC6ECD3D2C}"/>
              </a:ext>
            </a:extLst>
          </p:cNvPr>
          <p:cNvSpPr txBox="1"/>
          <p:nvPr/>
        </p:nvSpPr>
        <p:spPr>
          <a:xfrm>
            <a:off x="6095999" y="5770078"/>
            <a:ext cx="8285355" cy="954107"/>
          </a:xfrm>
          <a:prstGeom prst="rect">
            <a:avLst/>
          </a:prstGeom>
          <a:noFill/>
        </p:spPr>
        <p:txBody>
          <a:bodyPr wrap="square">
            <a:spAutoFit/>
          </a:bodyPr>
          <a:lstStyle/>
          <a:p>
            <a:r>
              <a:rPr lang="en-US" sz="1400" dirty="0" err="1"/>
              <a:t>Kombinə</a:t>
            </a:r>
            <a:r>
              <a:rPr lang="en-US" sz="1400" dirty="0"/>
              <a:t> </a:t>
            </a:r>
            <a:r>
              <a:rPr lang="en-US" sz="1400" dirty="0" err="1"/>
              <a:t>diüretik</a:t>
            </a:r>
            <a:r>
              <a:rPr lang="en-US" sz="1400" dirty="0"/>
              <a:t> </a:t>
            </a:r>
            <a:r>
              <a:rPr lang="en-US" sz="1400" dirty="0" err="1"/>
              <a:t>terapiya</a:t>
            </a:r>
            <a:r>
              <a:rPr lang="en-US" sz="1400" dirty="0"/>
              <a:t>:</a:t>
            </a:r>
          </a:p>
          <a:p>
            <a:r>
              <a:rPr lang="en-US" sz="1400" dirty="0" err="1"/>
              <a:t>Birinci</a:t>
            </a:r>
            <a:r>
              <a:rPr lang="en-US" sz="1400" dirty="0"/>
              <a:t> </a:t>
            </a:r>
            <a:r>
              <a:rPr lang="en-US" sz="1400" dirty="0" err="1"/>
              <a:t>sıra</a:t>
            </a:r>
            <a:r>
              <a:rPr lang="en-US" sz="1400" dirty="0"/>
              <a:t> - </a:t>
            </a:r>
            <a:r>
              <a:rPr lang="en-US" sz="1400" dirty="0" err="1"/>
              <a:t>tiazid</a:t>
            </a:r>
            <a:endParaRPr lang="en-US" sz="1400" dirty="0"/>
          </a:p>
          <a:p>
            <a:r>
              <a:rPr lang="en-US" sz="1400" dirty="0" err="1"/>
              <a:t>İkinci</a:t>
            </a:r>
            <a:r>
              <a:rPr lang="en-US" sz="1400" dirty="0"/>
              <a:t> </a:t>
            </a:r>
            <a:r>
              <a:rPr lang="en-US" sz="1400" dirty="0" err="1"/>
              <a:t>sıra</a:t>
            </a:r>
            <a:r>
              <a:rPr lang="en-US" sz="1400" dirty="0"/>
              <a:t> - </a:t>
            </a:r>
            <a:r>
              <a:rPr lang="en-US" sz="1400" dirty="0" err="1"/>
              <a:t>asetazolamid</a:t>
            </a:r>
            <a:r>
              <a:rPr lang="en-US" sz="1400" dirty="0"/>
              <a:t>,</a:t>
            </a:r>
          </a:p>
          <a:p>
            <a:r>
              <a:rPr lang="en-US" sz="1400" dirty="0" err="1"/>
              <a:t>amilorid</a:t>
            </a:r>
            <a:r>
              <a:rPr lang="en-US" sz="1400" dirty="0"/>
              <a:t> </a:t>
            </a:r>
            <a:r>
              <a:rPr lang="en-US" sz="1400" dirty="0" err="1"/>
              <a:t>və</a:t>
            </a:r>
            <a:r>
              <a:rPr lang="en-US" sz="1400" dirty="0"/>
              <a:t> </a:t>
            </a:r>
            <a:r>
              <a:rPr lang="en-US" sz="1400" dirty="0" err="1"/>
              <a:t>ya</a:t>
            </a:r>
            <a:r>
              <a:rPr lang="en-US" sz="1400" dirty="0"/>
              <a:t> </a:t>
            </a:r>
            <a:r>
              <a:rPr lang="en-US" sz="1400" dirty="0" err="1"/>
              <a:t>spironolakton</a:t>
            </a:r>
            <a:r>
              <a:rPr lang="en-US" sz="1400" dirty="0"/>
              <a:t>     </a:t>
            </a:r>
          </a:p>
        </p:txBody>
      </p:sp>
      <p:sp>
        <p:nvSpPr>
          <p:cNvPr id="30" name="TextBox 29">
            <a:extLst>
              <a:ext uri="{FF2B5EF4-FFF2-40B4-BE49-F238E27FC236}">
                <a16:creationId xmlns:a16="http://schemas.microsoft.com/office/drawing/2014/main" id="{185E9A2F-E533-6851-E1B9-01231F6143A5}"/>
              </a:ext>
            </a:extLst>
          </p:cNvPr>
          <p:cNvSpPr txBox="1"/>
          <p:nvPr/>
        </p:nvSpPr>
        <p:spPr>
          <a:xfrm>
            <a:off x="249973" y="6372723"/>
            <a:ext cx="7192536" cy="369332"/>
          </a:xfrm>
          <a:prstGeom prst="rect">
            <a:avLst/>
          </a:prstGeom>
          <a:noFill/>
        </p:spPr>
        <p:txBody>
          <a:bodyPr wrap="square">
            <a:spAutoFit/>
          </a:bodyPr>
          <a:lstStyle/>
          <a:p>
            <a:r>
              <a:rPr lang="en-US" dirty="0" err="1"/>
              <a:t>UNa</a:t>
            </a:r>
            <a:r>
              <a:rPr lang="en-US" dirty="0"/>
              <a:t> = </a:t>
            </a:r>
            <a:r>
              <a:rPr lang="en-US" dirty="0" err="1"/>
              <a:t>sidikdə</a:t>
            </a:r>
            <a:r>
              <a:rPr lang="en-US" dirty="0"/>
              <a:t> natrium; UOP = </a:t>
            </a:r>
            <a:r>
              <a:rPr lang="en-US" dirty="0" err="1"/>
              <a:t>sidik</a:t>
            </a:r>
            <a:r>
              <a:rPr lang="en-US" dirty="0"/>
              <a:t> </a:t>
            </a:r>
            <a:r>
              <a:rPr lang="en-US" dirty="0" err="1"/>
              <a:t>çıxışı</a:t>
            </a:r>
            <a:r>
              <a:rPr lang="en-US" dirty="0"/>
              <a:t> </a:t>
            </a:r>
          </a:p>
        </p:txBody>
      </p:sp>
    </p:spTree>
    <p:extLst>
      <p:ext uri="{BB962C8B-B14F-4D97-AF65-F5344CB8AC3E}">
        <p14:creationId xmlns:p14="http://schemas.microsoft.com/office/powerpoint/2010/main" val="7360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6" grpId="0"/>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D52C3-9E74-503B-DD1C-353DE098D500}"/>
              </a:ext>
            </a:extLst>
          </p:cNvPr>
          <p:cNvPicPr>
            <a:picLocks noChangeAspect="1"/>
          </p:cNvPicPr>
          <p:nvPr/>
        </p:nvPicPr>
        <p:blipFill>
          <a:blip r:embed="rId3"/>
          <a:stretch>
            <a:fillRect/>
          </a:stretch>
        </p:blipFill>
        <p:spPr>
          <a:xfrm>
            <a:off x="1338632" y="623297"/>
            <a:ext cx="9758346" cy="5506570"/>
          </a:xfrm>
          <a:prstGeom prst="rect">
            <a:avLst/>
          </a:prstGeom>
        </p:spPr>
      </p:pic>
      <p:pic>
        <p:nvPicPr>
          <p:cNvPr id="5" name="Picture 4">
            <a:extLst>
              <a:ext uri="{FF2B5EF4-FFF2-40B4-BE49-F238E27FC236}">
                <a16:creationId xmlns:a16="http://schemas.microsoft.com/office/drawing/2014/main" id="{7FE91FBA-96C7-7D77-E5C2-6C7C6BA859A2}"/>
              </a:ext>
            </a:extLst>
          </p:cNvPr>
          <p:cNvPicPr>
            <a:picLocks noChangeAspect="1"/>
          </p:cNvPicPr>
          <p:nvPr/>
        </p:nvPicPr>
        <p:blipFill>
          <a:blip r:embed="rId4"/>
          <a:stretch>
            <a:fillRect/>
          </a:stretch>
        </p:blipFill>
        <p:spPr>
          <a:xfrm>
            <a:off x="0" y="6129867"/>
            <a:ext cx="1797142" cy="571529"/>
          </a:xfrm>
          <a:prstGeom prst="rect">
            <a:avLst/>
          </a:prstGeom>
        </p:spPr>
      </p:pic>
    </p:spTree>
    <p:extLst>
      <p:ext uri="{BB962C8B-B14F-4D97-AF65-F5344CB8AC3E}">
        <p14:creationId xmlns:p14="http://schemas.microsoft.com/office/powerpoint/2010/main" val="3748825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10879</TotalTime>
  <Words>3733</Words>
  <Application>Microsoft Office PowerPoint</Application>
  <PresentationFormat>Widescreen</PresentationFormat>
  <Paragraphs>301</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Ürək çatışmazlığı xəstələrində sidikqovucuların  rasional istifadəsi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Diuretik Dirənci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Diqqətinizə görə təşəkkür edirik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Ürək çatışmazlığında diuretiklərin rasional istifadəsi</dc:title>
  <dc:creator>Nasibov, Nazim B</dc:creator>
  <cp:lastModifiedBy>Nasibov, Nazim B</cp:lastModifiedBy>
  <cp:revision>21</cp:revision>
  <dcterms:created xsi:type="dcterms:W3CDTF">2022-11-27T15:07:26Z</dcterms:created>
  <dcterms:modified xsi:type="dcterms:W3CDTF">2022-12-11T05:56:43Z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88c8a80-3a15-4016-b4c2-fc12516bfa38_Enabled">
    <vt:lpwstr>true</vt:lpwstr>
  </property>
  <property fmtid="{D5CDD505-2E9C-101B-9397-08002B2CF9AE}" pid="3" name="MSIP_Label_788c8a80-3a15-4016-b4c2-fc12516bfa38_SetDate">
    <vt:lpwstr>2022-11-27T21:50:06Z</vt:lpwstr>
  </property>
  <property fmtid="{D5CDD505-2E9C-101B-9397-08002B2CF9AE}" pid="4" name="MSIP_Label_788c8a80-3a15-4016-b4c2-fc12516bfa38_Method">
    <vt:lpwstr>Privileged</vt:lpwstr>
  </property>
  <property fmtid="{D5CDD505-2E9C-101B-9397-08002B2CF9AE}" pid="5" name="MSIP_Label_788c8a80-3a15-4016-b4c2-fc12516bfa38_Name">
    <vt:lpwstr>788c8a80-3a15-4016-b4c2-fc12516bfa38</vt:lpwstr>
  </property>
  <property fmtid="{D5CDD505-2E9C-101B-9397-08002B2CF9AE}" pid="6" name="MSIP_Label_788c8a80-3a15-4016-b4c2-fc12516bfa38_SiteId">
    <vt:lpwstr>ea80952e-a476-42d4-aaf4-5457852b0f7e</vt:lpwstr>
  </property>
  <property fmtid="{D5CDD505-2E9C-101B-9397-08002B2CF9AE}" pid="7" name="MSIP_Label_788c8a80-3a15-4016-b4c2-fc12516bfa38_ActionId">
    <vt:lpwstr>deb59c57-3684-4d48-8767-899b99dfc822</vt:lpwstr>
  </property>
  <property fmtid="{D5CDD505-2E9C-101B-9397-08002B2CF9AE}" pid="8" name="MSIP_Label_788c8a80-3a15-4016-b4c2-fc12516bfa38_ContentBits">
    <vt:lpwstr>0</vt:lpwstr>
  </property>
</Properties>
</file>